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486" r:id="rId3"/>
    <p:sldId id="496" r:id="rId4"/>
    <p:sldId id="497" r:id="rId5"/>
    <p:sldId id="498" r:id="rId6"/>
    <p:sldId id="501" r:id="rId7"/>
    <p:sldId id="502" r:id="rId9"/>
    <p:sldId id="499" r:id="rId10"/>
    <p:sldId id="503" r:id="rId11"/>
    <p:sldId id="500" r:id="rId12"/>
    <p:sldId id="489" r:id="rId13"/>
    <p:sldId id="488" r:id="rId14"/>
    <p:sldId id="490" r:id="rId15"/>
    <p:sldId id="491" r:id="rId16"/>
    <p:sldId id="492" r:id="rId17"/>
    <p:sldId id="493" r:id="rId18"/>
    <p:sldId id="494" r:id="rId19"/>
    <p:sldId id="495" r:id="rId20"/>
  </p:sldIdLst>
  <p:sldSz cx="9144000" cy="5143500" type="screen16x9"/>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6" userDrawn="1">
          <p15:clr>
            <a:srgbClr val="A4A3A4"/>
          </p15:clr>
        </p15:guide>
        <p15:guide id="2" pos="31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1B2C"/>
    <a:srgbClr val="0C3161"/>
    <a:srgbClr val="28406E"/>
    <a:srgbClr val="203D63"/>
    <a:srgbClr val="697C94"/>
    <a:srgbClr val="0B3775"/>
    <a:srgbClr val="222BD8"/>
    <a:srgbClr val="4E44A3"/>
    <a:srgbClr val="C29026"/>
    <a:srgbClr val="0D3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0"/>
    <p:restoredTop sz="94674"/>
  </p:normalViewPr>
  <p:slideViewPr>
    <p:cSldViewPr showGuides="1">
      <p:cViewPr varScale="1">
        <p:scale>
          <a:sx n="111" d="100"/>
          <a:sy n="111" d="100"/>
        </p:scale>
        <p:origin x="690" y="45"/>
      </p:cViewPr>
      <p:guideLst>
        <p:guide orient="horz" pos="1766"/>
        <p:guide pos="3147"/>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65.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600A28-1770-C34A-83AB-668B05A3A87E}"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B69ED-50F3-9D40-BDDC-E039FB9CAD3E}"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300"/>
            <a:ext cx="7349400" cy="11043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algn="ctr">
              <a:defRPr sz="45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90000" tIns="46800" rIns="90000" bIns="46800" rtlCol="0">
            <a:normAutofit/>
          </a:bodyPr>
          <a:lstStyle>
            <a:lvl1pPr>
              <a:buNone/>
              <a:defRPr sz="12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90000" tIns="46800" rIns="90000" bIns="46800" rtlCol="0" anchor="ctr" anchorCtr="0">
            <a:normAutofit/>
          </a:bodyPr>
          <a:lstStyle>
            <a:lvl1pPr>
              <a:buNone/>
              <a:defRPr sz="21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object 5"/>
          <p:cNvSpPr txBox="1"/>
          <p:nvPr/>
        </p:nvSpPr>
        <p:spPr>
          <a:xfrm>
            <a:off x="3103574" y="3738269"/>
            <a:ext cx="6293644" cy="962025"/>
          </a:xfrm>
          <a:prstGeom prst="rect">
            <a:avLst/>
          </a:prstGeom>
        </p:spPr>
        <p:txBody>
          <a:bodyPr vert="horz" wrap="square" lIns="0" tIns="16187" rIns="0" bIns="0" rtlCol="0">
            <a:noAutofit/>
          </a:bodyPr>
          <a:lstStyle/>
          <a:p>
            <a:pPr marL="12700" algn="ctr">
              <a:lnSpc>
                <a:spcPct val="100000"/>
              </a:lnSpc>
              <a:spcBef>
                <a:spcPts val="265"/>
              </a:spcBef>
            </a:pPr>
            <a:r>
              <a:rPr lang="en-US" altLang="en-US"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ООО</a:t>
            </a:r>
            <a:r>
              <a:rPr lang="en-US" altLang="zh-CN"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 </a:t>
            </a:r>
            <a:r>
              <a:rPr lang="en-US" altLang="en-US"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Фошань</a:t>
            </a:r>
            <a:r>
              <a:rPr lang="en-US" altLang="zh-CN"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 </a:t>
            </a:r>
            <a:r>
              <a:rPr lang="en-US" altLang="en-US"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Лианьсинь</a:t>
            </a:r>
            <a:r>
              <a:rPr lang="en-US" altLang="zh-CN"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 </a:t>
            </a:r>
            <a:r>
              <a:rPr lang="en-US" altLang="en-US"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Полупроводниковые</a:t>
            </a:r>
            <a:r>
              <a:rPr lang="en-US" altLang="zh-CN"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 </a:t>
            </a:r>
            <a:r>
              <a:rPr lang="en-US" altLang="en-US" sz="2000" b="1" spc="5" dirty="0">
                <a:solidFill>
                  <a:schemeClr val="accent1"/>
                </a:solidFill>
                <a:effectLst>
                  <a:outerShdw blurRad="38100" dist="25400" dir="5400000" algn="ctr" rotWithShape="0">
                    <a:srgbClr val="6E747A">
                      <a:alpha val="43000"/>
                    </a:srgbClr>
                  </a:outerShdw>
                </a:effectLst>
                <a:latin typeface="微软雅黑 Light" panose="020B0502040204020203" charset="-122"/>
                <a:cs typeface="微软雅黑 Light" panose="020B0502040204020203" charset="-122"/>
              </a:rPr>
              <a:t>Материалы</a:t>
            </a:r>
            <a:endParaRPr lang="en-US" altLang="zh-CN" sz="2000" b="1" dirty="0">
              <a:solidFill>
                <a:schemeClr val="accent1"/>
              </a:solidFill>
              <a:effectLst>
                <a:outerShdw blurRad="38100" dist="25400" dir="5400000" algn="ctr" rotWithShape="0">
                  <a:srgbClr val="6E747A">
                    <a:alpha val="43000"/>
                  </a:srgbClr>
                </a:outerShdw>
              </a:effectLst>
              <a:latin typeface="Calibri" panose="020F0502020204030204"/>
              <a:cs typeface="Calibri" panose="020F0502020204030204"/>
            </a:endParaRPr>
          </a:p>
        </p:txBody>
      </p:sp>
      <p:sp>
        <p:nvSpPr>
          <p:cNvPr id="3" name="标题 2"/>
          <p:cNvSpPr>
            <a:spLocks noGrp="1"/>
          </p:cNvSpPr>
          <p:nvPr>
            <p:ph type="title" idx="2"/>
            <p:custDataLst>
              <p:tags r:id="rId1"/>
            </p:custDataLst>
          </p:nvPr>
        </p:nvSpPr>
        <p:spPr>
          <a:xfrm>
            <a:off x="-101441" y="800576"/>
            <a:ext cx="8981123" cy="1402080"/>
          </a:xfrm>
        </p:spPr>
        <p:txBody>
          <a:bodyPr>
            <a:noAutofit/>
          </a:bodyPr>
          <a:lstStyle/>
          <a:p>
            <a:pPr algn="ctr"/>
            <a:r>
              <a:rPr lang="en-US" altLang="en-US" sz="2800" dirty="0"/>
              <a:t>Материалы</a:t>
            </a:r>
            <a:r>
              <a:rPr lang="en-US" altLang="zh-CN" sz="2800" dirty="0"/>
              <a:t> </a:t>
            </a:r>
            <a:r>
              <a:rPr lang="en-US" altLang="en-US" sz="2800" dirty="0"/>
              <a:t>термического</a:t>
            </a:r>
            <a:r>
              <a:rPr lang="en-US" altLang="zh-CN" sz="2800" dirty="0"/>
              <a:t> </a:t>
            </a:r>
            <a:r>
              <a:rPr lang="en-US" altLang="en-US" sz="2800" dirty="0"/>
              <a:t>интерфейса</a:t>
            </a:r>
            <a:r>
              <a:rPr lang="en-US" altLang="zh-CN" sz="2800" dirty="0"/>
              <a:t>; </a:t>
            </a:r>
            <a:r>
              <a:rPr lang="en-US" altLang="en-US" sz="2800" dirty="0"/>
              <a:t>Полные</a:t>
            </a:r>
            <a:r>
              <a:rPr lang="en-US" altLang="zh-CN" sz="2800" dirty="0"/>
              <a:t> </a:t>
            </a:r>
            <a:r>
              <a:rPr lang="en-US" altLang="en-US" sz="2800" dirty="0"/>
              <a:t>решения</a:t>
            </a:r>
            <a:endParaRPr lang="en-US" altLang="en-US" sz="2800" dirty="0"/>
          </a:p>
        </p:txBody>
      </p:sp>
    </p:spTree>
    <p:custDataLst>
      <p:tags r:id="rId2"/>
    </p:custDataLst>
  </p:cSld>
  <p:clrMapOvr>
    <a:masterClrMapping/>
  </p:clrMapOvr>
  <p:transition advTm="3000"/>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a:xfrm>
            <a:off x="456565" y="456565"/>
            <a:ext cx="9255760" cy="528955"/>
          </a:xfrm>
        </p:spPr>
        <p:txBody>
          <a:bodyPr>
            <a:normAutofit fontScale="90000"/>
          </a:bodyPr>
          <a:p>
            <a:r>
              <a:rPr lang="en-US" altLang="zh-CN"/>
              <a:t>Application of PCS (Power Conversion System)</a:t>
            </a:r>
            <a:endParaRPr lang="en-US" altLang="zh-CN"/>
          </a:p>
        </p:txBody>
      </p:sp>
      <p:sp>
        <p:nvSpPr>
          <p:cNvPr id="3" name="内容占位符 2"/>
          <p:cNvSpPr>
            <a:spLocks noGrp="1"/>
          </p:cNvSpPr>
          <p:nvPr>
            <p:ph idx="1"/>
          </p:nvPr>
        </p:nvSpPr>
        <p:spPr>
          <a:xfrm>
            <a:off x="395605" y="975995"/>
            <a:ext cx="8356600" cy="1236345"/>
          </a:xfrm>
        </p:spPr>
        <p:txBody>
          <a:bodyPr>
            <a:noAutofit/>
          </a:bodyPr>
          <a:p>
            <a:r>
              <a:rPr lang="en-US" altLang="zh-CN" sz="800">
                <a:latin typeface="+mj-lt"/>
                <a:ea typeface="微软雅黑" panose="020B0503020204020204" pitchFamily="34" charset="-122"/>
                <a:cs typeface="+mj-lt"/>
              </a:rPr>
              <a:t>PCS stands for Power Conversion System, which is a type of energy storage inverter. It controls the charging and discharging process of the energy storage, performing AC/DC conversion. In the absence of a power grid, it can directly supply AC load. The PCS consists of a DC/AC bidirectional converter and control units. The PCS controller receives commands from the backend through communication, and based on the command signals and magnitude, it controls the converter to charge or discharge the battery, achieving regulation of active and reactive power on the grid. The PCS controller communicates with the BMS (Battery Management System) via CAN interface to obtain the status of the battery pack, enabling protective charging and discharging of the battery to ensure its safe operation.</a:t>
            </a:r>
            <a:endParaRPr lang="en-US" altLang="zh-CN" sz="800">
              <a:latin typeface="+mj-lt"/>
              <a:ea typeface="微软雅黑" panose="020B0503020204020204" pitchFamily="34" charset="-122"/>
              <a:cs typeface="+mj-lt"/>
            </a:endParaRPr>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nvPicPr>
        <p:blipFill>
          <a:blip r:embed="rId1"/>
          <a:stretch>
            <a:fillRect/>
          </a:stretch>
        </p:blipFill>
        <p:spPr>
          <a:xfrm>
            <a:off x="899795" y="2644140"/>
            <a:ext cx="2604135" cy="1217930"/>
          </a:xfrm>
          <a:prstGeom prst="rect">
            <a:avLst/>
          </a:prstGeom>
        </p:spPr>
      </p:pic>
      <p:pic>
        <p:nvPicPr>
          <p:cNvPr id="8" name="图片 7"/>
          <p:cNvPicPr>
            <a:picLocks noChangeAspect="1"/>
          </p:cNvPicPr>
          <p:nvPr/>
        </p:nvPicPr>
        <p:blipFill>
          <a:blip r:embed="rId2"/>
          <a:stretch>
            <a:fillRect/>
          </a:stretch>
        </p:blipFill>
        <p:spPr>
          <a:xfrm>
            <a:off x="4284345" y="2211705"/>
            <a:ext cx="2212975" cy="2366010"/>
          </a:xfrm>
          <a:prstGeom prst="rect">
            <a:avLst/>
          </a:prstGeom>
        </p:spPr>
      </p:pic>
      <p:cxnSp>
        <p:nvCxnSpPr>
          <p:cNvPr id="9" name="直接箭头连接符 8"/>
          <p:cNvCxnSpPr/>
          <p:nvPr/>
        </p:nvCxnSpPr>
        <p:spPr>
          <a:xfrm>
            <a:off x="2484120" y="3004185"/>
            <a:ext cx="3096260" cy="863600"/>
          </a:xfrm>
          <a:prstGeom prst="straightConnector1">
            <a:avLst/>
          </a:prstGeom>
          <a:ln cmpd="sng">
            <a:solidFill>
              <a:srgbClr val="203D63"/>
            </a:solidFill>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732270" y="2715895"/>
            <a:ext cx="2207895" cy="1383665"/>
          </a:xfrm>
          <a:prstGeom prst="rect">
            <a:avLst/>
          </a:prstGeom>
          <a:noFill/>
        </p:spPr>
        <p:txBody>
          <a:bodyPr wrap="square" rtlCol="0">
            <a:spAutoFit/>
          </a:bodyPr>
          <a:p>
            <a:r>
              <a:rPr lang="en-US" altLang="zh-CN" sz="1400"/>
              <a:t>During the charging and discharging processes, use organic thermal conductive potting compound with a power rating of 3W or higher.</a:t>
            </a:r>
            <a:endParaRPr lang="en-US" altLang="zh-CN"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Application - Battery Pack</a:t>
            </a:r>
            <a:endParaRPr lang="en-US" altLang="zh-CN"/>
          </a:p>
        </p:txBody>
      </p:sp>
      <p:pic>
        <p:nvPicPr>
          <p:cNvPr id="6" name="内容占位符 5"/>
          <p:cNvPicPr>
            <a:picLocks noChangeAspect="1"/>
          </p:cNvPicPr>
          <p:nvPr>
            <p:ph idx="1"/>
          </p:nvPr>
        </p:nvPicPr>
        <p:blipFill>
          <a:blip r:embed="rId1"/>
          <a:stretch>
            <a:fillRect/>
          </a:stretch>
        </p:blipFill>
        <p:spPr>
          <a:xfrm>
            <a:off x="467995" y="1059815"/>
            <a:ext cx="2245995" cy="1694815"/>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9" name="图片 8"/>
          <p:cNvPicPr>
            <a:picLocks noChangeAspect="1"/>
          </p:cNvPicPr>
          <p:nvPr/>
        </p:nvPicPr>
        <p:blipFill>
          <a:blip r:embed="rId2"/>
          <a:stretch>
            <a:fillRect/>
          </a:stretch>
        </p:blipFill>
        <p:spPr>
          <a:xfrm>
            <a:off x="3491865" y="1059815"/>
            <a:ext cx="1979295" cy="1694815"/>
          </a:xfrm>
          <a:prstGeom prst="rect">
            <a:avLst/>
          </a:prstGeom>
        </p:spPr>
      </p:pic>
      <p:pic>
        <p:nvPicPr>
          <p:cNvPr id="12" name="图片 11"/>
          <p:cNvPicPr>
            <a:picLocks noChangeAspect="1"/>
          </p:cNvPicPr>
          <p:nvPr/>
        </p:nvPicPr>
        <p:blipFill>
          <a:blip r:embed="rId3"/>
          <a:stretch>
            <a:fillRect/>
          </a:stretch>
        </p:blipFill>
        <p:spPr>
          <a:xfrm>
            <a:off x="6032500" y="1059815"/>
            <a:ext cx="2261870" cy="1661795"/>
          </a:xfrm>
          <a:prstGeom prst="rect">
            <a:avLst/>
          </a:prstGeom>
        </p:spPr>
      </p:pic>
      <p:sp>
        <p:nvSpPr>
          <p:cNvPr id="14" name="文本框 13"/>
          <p:cNvSpPr txBox="1"/>
          <p:nvPr/>
        </p:nvSpPr>
        <p:spPr>
          <a:xfrm>
            <a:off x="3094990" y="4073525"/>
            <a:ext cx="3048000" cy="368300"/>
          </a:xfrm>
          <a:prstGeom prst="rect">
            <a:avLst/>
          </a:prstGeom>
          <a:noFill/>
        </p:spPr>
        <p:txBody>
          <a:bodyPr wrap="square" rtlCol="0">
            <a:spAutoFit/>
          </a:bodyPr>
          <a:p>
            <a:endParaRPr lang="zh-CN" altLang="en-US"/>
          </a:p>
        </p:txBody>
      </p:sp>
      <p:sp>
        <p:nvSpPr>
          <p:cNvPr id="16" name="文本框 15"/>
          <p:cNvSpPr txBox="1"/>
          <p:nvPr/>
        </p:nvSpPr>
        <p:spPr>
          <a:xfrm>
            <a:off x="396875" y="2959735"/>
            <a:ext cx="7728585" cy="1542415"/>
          </a:xfrm>
          <a:prstGeom prst="rect">
            <a:avLst/>
          </a:prstGeom>
          <a:noFill/>
        </p:spPr>
        <p:txBody>
          <a:bodyPr wrap="square" rtlCol="0">
            <a:noAutofit/>
          </a:bodyPr>
          <a:p>
            <a:endParaRPr lang="en-US" altLang="zh-CN" sz="1200"/>
          </a:p>
          <a:p>
            <a:r>
              <a:rPr lang="en-US" altLang="zh-CN" sz="1200"/>
              <a:t>1. Square battery module, using organic silicone thermal conductive potting adhesive to enhance thermal management.</a:t>
            </a:r>
            <a:endParaRPr lang="en-US" altLang="zh-CN" sz="1200"/>
          </a:p>
          <a:p>
            <a:endParaRPr lang="en-US" altLang="zh-CN" sz="1200"/>
          </a:p>
          <a:p>
            <a:r>
              <a:rPr lang="en-US" altLang="zh-CN" sz="1200"/>
              <a:t>2. Soft pack or prismatic battery, using polyurethane thermal conductive adhesive. Polyurethane potting adhesive has good mechanical properties, providing sealing and protection for the battery cells, ensuring they are safe from impact, vibration, and shock, while also offering thermal conduction.</a:t>
            </a:r>
            <a:endParaRPr lang="en-US" altLang="zh-CN" sz="1200"/>
          </a:p>
          <a:p>
            <a:endParaRPr lang="en-US" altLang="zh-CN" sz="1200"/>
          </a:p>
          <a:p>
            <a:r>
              <a:rPr lang="en-US" altLang="zh-CN" sz="1200"/>
              <a:t>3. Small cylindrical battery module, using organic silicone thermal conductive potting adhesive for sealing, providing shock protection and thermal conduction.</a:t>
            </a:r>
            <a:endParaRPr lang="en-US" altLang="zh-CN"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Application - Motor Potting</a:t>
            </a:r>
            <a:endParaRPr lang="en-US" altLang="zh-CN"/>
          </a:p>
        </p:txBody>
      </p:sp>
      <p:pic>
        <p:nvPicPr>
          <p:cNvPr id="6" name="内容占位符 5"/>
          <p:cNvPicPr>
            <a:picLocks noChangeAspect="1"/>
          </p:cNvPicPr>
          <p:nvPr>
            <p:ph idx="1"/>
          </p:nvPr>
        </p:nvPicPr>
        <p:blipFill>
          <a:blip r:embed="rId1"/>
          <a:stretch>
            <a:fillRect/>
          </a:stretch>
        </p:blipFill>
        <p:spPr>
          <a:xfrm>
            <a:off x="6443980" y="399415"/>
            <a:ext cx="1656080" cy="1694815"/>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8" name="图片 7"/>
          <p:cNvPicPr>
            <a:picLocks noChangeAspect="1"/>
          </p:cNvPicPr>
          <p:nvPr/>
        </p:nvPicPr>
        <p:blipFill>
          <a:blip r:embed="rId2"/>
          <a:stretch>
            <a:fillRect/>
          </a:stretch>
        </p:blipFill>
        <p:spPr>
          <a:xfrm>
            <a:off x="6156325" y="2628265"/>
            <a:ext cx="2429510" cy="1573530"/>
          </a:xfrm>
          <a:prstGeom prst="rect">
            <a:avLst/>
          </a:prstGeom>
        </p:spPr>
      </p:pic>
      <p:sp>
        <p:nvSpPr>
          <p:cNvPr id="10" name="文本框 9"/>
          <p:cNvSpPr txBox="1"/>
          <p:nvPr/>
        </p:nvSpPr>
        <p:spPr>
          <a:xfrm>
            <a:off x="491490" y="1059815"/>
            <a:ext cx="2863215" cy="1417955"/>
          </a:xfrm>
          <a:prstGeom prst="rect">
            <a:avLst/>
          </a:prstGeom>
          <a:noFill/>
        </p:spPr>
        <p:txBody>
          <a:bodyPr wrap="square" rtlCol="0">
            <a:noAutofit/>
          </a:bodyPr>
          <a:p>
            <a:r>
              <a:rPr lang="en-US" altLang="zh-CN" sz="1400"/>
              <a:t>Epoxy thermal conductive potting material</a:t>
            </a:r>
            <a:endParaRPr lang="en-US" altLang="zh-CN" sz="1400"/>
          </a:p>
          <a:p>
            <a:endParaRPr lang="en-US" altLang="zh-CN" sz="1400"/>
          </a:p>
          <a:p>
            <a:r>
              <a:rPr lang="en-US" altLang="zh-CN" sz="1400"/>
              <a:t>Motor potting guide</a:t>
            </a:r>
            <a:endParaRPr lang="en-US" altLang="zh-CN" sz="1400"/>
          </a:p>
          <a:p>
            <a:endParaRPr lang="en-US" altLang="zh-CN" sz="1400"/>
          </a:p>
          <a:p>
            <a:r>
              <a:rPr lang="en-US" altLang="zh-CN" sz="1400"/>
              <a:t>The thermally conductive epoxy used for motor potting is applied to encapsulate the end windings, slots, and the gaps between the magnet steel sheets and the motor housing. Potting the motor stator with thermal conductive material provides good heat dissipation to the motor housing, allowing the motor to operate at a healthy temperature under normal conditions or when the power is increased.</a:t>
            </a:r>
            <a:endParaRPr lang="en-US" altLang="zh-CN" sz="1400"/>
          </a:p>
        </p:txBody>
      </p:sp>
      <p:sp>
        <p:nvSpPr>
          <p:cNvPr id="11" name="文本框 10"/>
          <p:cNvSpPr txBox="1"/>
          <p:nvPr/>
        </p:nvSpPr>
        <p:spPr>
          <a:xfrm>
            <a:off x="6549390" y="2139950"/>
            <a:ext cx="3088640" cy="337185"/>
          </a:xfrm>
          <a:prstGeom prst="rect">
            <a:avLst/>
          </a:prstGeom>
        </p:spPr>
        <p:txBody>
          <a:bodyPr wrap="square">
            <a:spAutoFit/>
          </a:bodyPr>
          <a:p>
            <a:r>
              <a:rPr lang="en-US" altLang="zh-CN" sz="1600">
                <a:solidFill>
                  <a:srgbClr val="000000"/>
                </a:solidFill>
                <a:latin typeface="微软雅黑" panose="020B0503020204020204" pitchFamily="34" charset="-122"/>
                <a:ea typeface="微软雅黑" panose="020B0503020204020204" pitchFamily="34" charset="-122"/>
              </a:rPr>
              <a:t>Motor Stator Housing</a:t>
            </a:r>
            <a:endParaRPr lang="en-US" altLang="zh-CN" sz="1600">
              <a:solidFill>
                <a:srgbClr val="00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917565" y="4300220"/>
            <a:ext cx="3300095" cy="337185"/>
          </a:xfrm>
          <a:prstGeom prst="rect">
            <a:avLst/>
          </a:prstGeom>
        </p:spPr>
        <p:txBody>
          <a:bodyPr wrap="square">
            <a:spAutoFit/>
          </a:bodyPr>
          <a:p>
            <a:r>
              <a:rPr lang="en-US" altLang="zh-CN" sz="1600">
                <a:solidFill>
                  <a:srgbClr val="000000"/>
                </a:solidFill>
                <a:latin typeface="微软雅黑" panose="020B0503020204020204" pitchFamily="34" charset="-122"/>
                <a:ea typeface="微软雅黑" panose="020B0503020204020204" pitchFamily="34" charset="-122"/>
              </a:rPr>
              <a:t>Stator core and stator winding</a:t>
            </a:r>
            <a:endParaRPr lang="en-US" altLang="zh-CN" sz="1600">
              <a:solidFill>
                <a:srgbClr val="0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3131820" y="1347470"/>
            <a:ext cx="2583815" cy="1809115"/>
          </a:xfrm>
          <a:prstGeom prst="rect">
            <a:avLst/>
          </a:prstGeom>
        </p:spPr>
      </p:pic>
      <p:cxnSp>
        <p:nvCxnSpPr>
          <p:cNvPr id="9" name="直接箭头连接符 8"/>
          <p:cNvCxnSpPr>
            <a:endCxn id="6" idx="1"/>
          </p:cNvCxnSpPr>
          <p:nvPr/>
        </p:nvCxnSpPr>
        <p:spPr>
          <a:xfrm flipV="1">
            <a:off x="4694555" y="1247140"/>
            <a:ext cx="1749425" cy="3860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a:endCxn id="8" idx="1"/>
          </p:cNvCxnSpPr>
          <p:nvPr/>
        </p:nvCxnSpPr>
        <p:spPr>
          <a:xfrm>
            <a:off x="4805045" y="2727325"/>
            <a:ext cx="1351280" cy="6877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fontScale="90000"/>
          </a:bodyPr>
          <a:p>
            <a:r>
              <a:rPr lang="en-US" altLang="zh-CN"/>
              <a:t>Epoxy Potting Compound Key Characteristics</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12" name="内容占位符 11"/>
          <p:cNvPicPr>
            <a:picLocks noChangeAspect="1"/>
          </p:cNvPicPr>
          <p:nvPr>
            <p:ph idx="1"/>
          </p:nvPr>
        </p:nvPicPr>
        <p:blipFill>
          <a:blip r:embed="rId1"/>
          <a:stretch>
            <a:fillRect/>
          </a:stretch>
        </p:blipFill>
        <p:spPr>
          <a:xfrm>
            <a:off x="3131820" y="1122045"/>
            <a:ext cx="933450" cy="1809750"/>
          </a:xfrm>
          <a:prstGeom prst="rect">
            <a:avLst/>
          </a:prstGeom>
        </p:spPr>
      </p:pic>
      <p:pic>
        <p:nvPicPr>
          <p:cNvPr id="13" name="图片 12"/>
          <p:cNvPicPr>
            <a:picLocks noChangeAspect="1"/>
          </p:cNvPicPr>
          <p:nvPr/>
        </p:nvPicPr>
        <p:blipFill>
          <a:blip r:embed="rId2"/>
          <a:stretch>
            <a:fillRect/>
          </a:stretch>
        </p:blipFill>
        <p:spPr>
          <a:xfrm>
            <a:off x="2904490" y="3220085"/>
            <a:ext cx="1304925" cy="1504950"/>
          </a:xfrm>
          <a:prstGeom prst="rect">
            <a:avLst/>
          </a:prstGeom>
        </p:spPr>
      </p:pic>
      <p:sp>
        <p:nvSpPr>
          <p:cNvPr id="14" name="右箭头 13"/>
          <p:cNvSpPr/>
          <p:nvPr/>
        </p:nvSpPr>
        <p:spPr>
          <a:xfrm>
            <a:off x="4356100" y="2931795"/>
            <a:ext cx="360045" cy="36004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3"/>
          <a:stretch>
            <a:fillRect/>
          </a:stretch>
        </p:blipFill>
        <p:spPr>
          <a:xfrm>
            <a:off x="4787900" y="1923415"/>
            <a:ext cx="1504950" cy="2143125"/>
          </a:xfrm>
          <a:prstGeom prst="rect">
            <a:avLst/>
          </a:prstGeom>
        </p:spPr>
      </p:pic>
      <p:sp>
        <p:nvSpPr>
          <p:cNvPr id="16" name="文本框 15"/>
          <p:cNvSpPr txBox="1"/>
          <p:nvPr/>
        </p:nvSpPr>
        <p:spPr>
          <a:xfrm>
            <a:off x="5170805" y="1491615"/>
            <a:ext cx="739140" cy="337185"/>
          </a:xfrm>
          <a:prstGeom prst="rect">
            <a:avLst/>
          </a:prstGeom>
        </p:spPr>
        <p:txBody>
          <a:bodyPr wrap="square">
            <a:spAutoFit/>
          </a:bodyPr>
          <a:p>
            <a:r>
              <a:rPr lang="en-US" altLang="zh-CN" sz="1600">
                <a:solidFill>
                  <a:srgbClr val="000000"/>
                </a:solidFill>
                <a:latin typeface="Arial" panose="020B0604020202020204"/>
                <a:ea typeface="Arial" panose="020B0604020202020204"/>
              </a:rPr>
              <a:t>PTFE</a:t>
            </a:r>
            <a:endParaRPr lang="en-US" altLang="zh-CN" sz="1600">
              <a:solidFill>
                <a:srgbClr val="000000"/>
              </a:solidFill>
              <a:latin typeface="Arial" panose="020B0604020202020204"/>
              <a:ea typeface="Arial" panose="020B0604020202020204"/>
            </a:endParaRPr>
          </a:p>
        </p:txBody>
      </p:sp>
      <p:sp>
        <p:nvSpPr>
          <p:cNvPr id="17" name="右箭头 16"/>
          <p:cNvSpPr/>
          <p:nvPr/>
        </p:nvSpPr>
        <p:spPr>
          <a:xfrm>
            <a:off x="6364605" y="2931795"/>
            <a:ext cx="360045" cy="36004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236460" y="1779905"/>
            <a:ext cx="920115" cy="337185"/>
          </a:xfrm>
          <a:prstGeom prst="rect">
            <a:avLst/>
          </a:prstGeom>
        </p:spPr>
        <p:txBody>
          <a:bodyPr wrap="square">
            <a:spAutoFit/>
          </a:bodyPr>
          <a:p>
            <a:r>
              <a:rPr lang="en-US" altLang="zh-CN" sz="1600">
                <a:solidFill>
                  <a:srgbClr val="000000"/>
                </a:solidFill>
                <a:latin typeface="Arial" panose="020B0604020202020204"/>
                <a:ea typeface="Arial" panose="020B0604020202020204"/>
              </a:rPr>
              <a:t>potting</a:t>
            </a:r>
            <a:endParaRPr lang="en-US" altLang="zh-CN" sz="1600">
              <a:solidFill>
                <a:srgbClr val="000000"/>
              </a:solidFill>
              <a:latin typeface="Arial" panose="020B0604020202020204"/>
              <a:ea typeface="Arial" panose="020B0604020202020204"/>
            </a:endParaRPr>
          </a:p>
        </p:txBody>
      </p:sp>
      <p:pic>
        <p:nvPicPr>
          <p:cNvPr id="21" name="图片 20"/>
          <p:cNvPicPr>
            <a:picLocks noChangeAspect="1"/>
          </p:cNvPicPr>
          <p:nvPr/>
        </p:nvPicPr>
        <p:blipFill>
          <a:blip r:embed="rId4"/>
          <a:stretch>
            <a:fillRect/>
          </a:stretch>
        </p:blipFill>
        <p:spPr>
          <a:xfrm>
            <a:off x="6804025" y="2240280"/>
            <a:ext cx="1868170" cy="1743075"/>
          </a:xfrm>
          <a:prstGeom prst="rect">
            <a:avLst/>
          </a:prstGeom>
        </p:spPr>
      </p:pic>
      <p:sp>
        <p:nvSpPr>
          <p:cNvPr id="22" name="文本框 21"/>
          <p:cNvSpPr txBox="1"/>
          <p:nvPr/>
        </p:nvSpPr>
        <p:spPr>
          <a:xfrm>
            <a:off x="251460" y="1131570"/>
            <a:ext cx="2878455" cy="2722245"/>
          </a:xfrm>
          <a:prstGeom prst="rect">
            <a:avLst/>
          </a:prstGeom>
        </p:spPr>
        <p:txBody>
          <a:bodyPr wrap="square">
            <a:noAutofit/>
          </a:bodyPr>
          <a:p>
            <a:r>
              <a:rPr lang="en-US" altLang="zh-CN" sz="1300">
                <a:solidFill>
                  <a:srgbClr val="000000"/>
                </a:solidFill>
                <a:latin typeface="微软雅黑" panose="020B0503020204020204" pitchFamily="34" charset="-122"/>
                <a:ea typeface="微软雅黑" panose="020B0503020204020204" pitchFamily="34" charset="-122"/>
              </a:rPr>
              <a:t>- Good thermal conductivity</a:t>
            </a:r>
            <a:endParaRPr lang="en-US" altLang="zh-CN" sz="1300">
              <a:solidFill>
                <a:srgbClr val="000000"/>
              </a:solidFill>
              <a:latin typeface="微软雅黑" panose="020B0503020204020204" pitchFamily="34" charset="-122"/>
              <a:ea typeface="微软雅黑" panose="020B0503020204020204" pitchFamily="34" charset="-122"/>
            </a:endParaRPr>
          </a:p>
          <a:p>
            <a:r>
              <a:rPr lang="en-US" altLang="zh-CN" sz="1300">
                <a:solidFill>
                  <a:srgbClr val="000000"/>
                </a:solidFill>
                <a:latin typeface="微软雅黑" panose="020B0503020204020204" pitchFamily="34" charset="-122"/>
                <a:ea typeface="微软雅黑" panose="020B0503020204020204" pitchFamily="34" charset="-122"/>
              </a:rPr>
              <a:t>- High glass transition temperature of 200</a:t>
            </a:r>
            <a:r>
              <a:rPr lang="en-US" altLang="en-US" sz="1300">
                <a:solidFill>
                  <a:srgbClr val="000000"/>
                </a:solidFill>
                <a:latin typeface="微软雅黑" panose="020B0503020204020204" pitchFamily="34" charset="-122"/>
                <a:ea typeface="微软雅黑" panose="020B0503020204020204" pitchFamily="34" charset="-122"/>
              </a:rPr>
              <a:t>℃</a:t>
            </a:r>
            <a:r>
              <a:rPr lang="en-US" altLang="zh-CN" sz="1300">
                <a:solidFill>
                  <a:srgbClr val="000000"/>
                </a:solidFill>
                <a:latin typeface="微软雅黑" panose="020B0503020204020204" pitchFamily="34" charset="-122"/>
                <a:ea typeface="微软雅黑" panose="020B0503020204020204" pitchFamily="34" charset="-122"/>
              </a:rPr>
              <a:t>, excellent heat resistance</a:t>
            </a:r>
            <a:endParaRPr lang="en-US" altLang="zh-CN" sz="1300">
              <a:solidFill>
                <a:srgbClr val="000000"/>
              </a:solidFill>
              <a:latin typeface="微软雅黑" panose="020B0503020204020204" pitchFamily="34" charset="-122"/>
              <a:ea typeface="微软雅黑" panose="020B0503020204020204" pitchFamily="34" charset="-122"/>
            </a:endParaRPr>
          </a:p>
          <a:p>
            <a:r>
              <a:rPr lang="en-US" altLang="zh-CN" sz="1300">
                <a:solidFill>
                  <a:srgbClr val="000000"/>
                </a:solidFill>
                <a:latin typeface="微软雅黑" panose="020B0503020204020204" pitchFamily="34" charset="-122"/>
                <a:ea typeface="微软雅黑" panose="020B0503020204020204" pitchFamily="34" charset="-122"/>
              </a:rPr>
              <a:t>- 1:1 mixing ratio, easy to mix and dispense</a:t>
            </a:r>
            <a:endParaRPr lang="en-US" altLang="zh-CN" sz="1300">
              <a:solidFill>
                <a:srgbClr val="000000"/>
              </a:solidFill>
              <a:latin typeface="微软雅黑" panose="020B0503020204020204" pitchFamily="34" charset="-122"/>
              <a:ea typeface="微软雅黑" panose="020B0503020204020204" pitchFamily="34" charset="-122"/>
            </a:endParaRPr>
          </a:p>
          <a:p>
            <a:r>
              <a:rPr lang="en-US" altLang="zh-CN" sz="1300">
                <a:solidFill>
                  <a:srgbClr val="000000"/>
                </a:solidFill>
                <a:latin typeface="微软雅黑" panose="020B0503020204020204" pitchFamily="34" charset="-122"/>
                <a:ea typeface="微软雅黑" panose="020B0503020204020204" pitchFamily="34" charset="-122"/>
              </a:rPr>
              <a:t>- Low viscosity, good fluidity, facilitating construction</a:t>
            </a:r>
            <a:endParaRPr lang="en-US" altLang="zh-CN" sz="1300">
              <a:solidFill>
                <a:srgbClr val="000000"/>
              </a:solidFill>
              <a:latin typeface="微软雅黑" panose="020B0503020204020204" pitchFamily="34" charset="-122"/>
              <a:ea typeface="微软雅黑" panose="020B0503020204020204" pitchFamily="34" charset="-122"/>
            </a:endParaRPr>
          </a:p>
          <a:p>
            <a:r>
              <a:rPr lang="en-US" altLang="zh-CN" sz="1300">
                <a:solidFill>
                  <a:srgbClr val="000000"/>
                </a:solidFill>
                <a:latin typeface="微软雅黑" panose="020B0503020204020204" pitchFamily="34" charset="-122"/>
                <a:ea typeface="微软雅黑" panose="020B0503020204020204" pitchFamily="34" charset="-122"/>
              </a:rPr>
              <a:t>- Low coefficient of thermal expansion, 15 ppm/</a:t>
            </a:r>
            <a:r>
              <a:rPr lang="en-US" altLang="en-US" sz="1300">
                <a:solidFill>
                  <a:srgbClr val="000000"/>
                </a:solidFill>
                <a:latin typeface="微软雅黑" panose="020B0503020204020204" pitchFamily="34" charset="-122"/>
                <a:ea typeface="微软雅黑" panose="020B0503020204020204" pitchFamily="34" charset="-122"/>
              </a:rPr>
              <a:t>°</a:t>
            </a:r>
            <a:r>
              <a:rPr lang="en-US" altLang="zh-CN" sz="1300">
                <a:solidFill>
                  <a:srgbClr val="000000"/>
                </a:solidFill>
                <a:latin typeface="微软雅黑" panose="020B0503020204020204" pitchFamily="34" charset="-122"/>
                <a:ea typeface="微软雅黑" panose="020B0503020204020204" pitchFamily="34" charset="-122"/>
              </a:rPr>
              <a:t>C</a:t>
            </a:r>
            <a:endParaRPr lang="en-US" altLang="zh-CN" sz="1300">
              <a:solidFill>
                <a:srgbClr val="000000"/>
              </a:solidFill>
              <a:latin typeface="微软雅黑" panose="020B0503020204020204" pitchFamily="34" charset="-122"/>
              <a:ea typeface="微软雅黑" panose="020B0503020204020204" pitchFamily="34" charset="-122"/>
            </a:endParaRPr>
          </a:p>
          <a:p>
            <a:r>
              <a:rPr lang="en-US" altLang="zh-CN" sz="1300">
                <a:solidFill>
                  <a:srgbClr val="000000"/>
                </a:solidFill>
                <a:latin typeface="微软雅黑" panose="020B0503020204020204" pitchFamily="34" charset="-122"/>
                <a:ea typeface="微软雅黑" panose="020B0503020204020204" pitchFamily="34" charset="-122"/>
              </a:rPr>
              <a:t>- Flame retardant</a:t>
            </a:r>
            <a:endParaRPr lang="en-US" altLang="zh-CN" sz="130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Power supply module</a:t>
            </a:r>
            <a:endParaRPr lang="en-US" altLang="zh-CN"/>
          </a:p>
        </p:txBody>
      </p:sp>
      <p:pic>
        <p:nvPicPr>
          <p:cNvPr id="6" name="内容占位符 5"/>
          <p:cNvPicPr>
            <a:picLocks noChangeAspect="1"/>
          </p:cNvPicPr>
          <p:nvPr>
            <p:ph idx="1"/>
          </p:nvPr>
        </p:nvPicPr>
        <p:blipFill>
          <a:blip r:embed="rId1"/>
          <a:stretch>
            <a:fillRect/>
          </a:stretch>
        </p:blipFill>
        <p:spPr>
          <a:xfrm>
            <a:off x="755650" y="1275715"/>
            <a:ext cx="1884045" cy="1275715"/>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9" name="图片 8"/>
          <p:cNvPicPr>
            <a:picLocks noChangeAspect="1"/>
          </p:cNvPicPr>
          <p:nvPr/>
        </p:nvPicPr>
        <p:blipFill>
          <a:blip r:embed="rId2"/>
          <a:stretch>
            <a:fillRect/>
          </a:stretch>
        </p:blipFill>
        <p:spPr>
          <a:xfrm>
            <a:off x="3563620" y="1307465"/>
            <a:ext cx="1195705" cy="1243965"/>
          </a:xfrm>
          <a:prstGeom prst="rect">
            <a:avLst/>
          </a:prstGeom>
        </p:spPr>
      </p:pic>
      <p:pic>
        <p:nvPicPr>
          <p:cNvPr id="10" name="图片 9"/>
          <p:cNvPicPr>
            <a:picLocks noChangeAspect="1"/>
          </p:cNvPicPr>
          <p:nvPr/>
        </p:nvPicPr>
        <p:blipFill>
          <a:blip r:embed="rId3"/>
          <a:stretch>
            <a:fillRect/>
          </a:stretch>
        </p:blipFill>
        <p:spPr>
          <a:xfrm>
            <a:off x="5723890" y="1307465"/>
            <a:ext cx="1413510" cy="1243965"/>
          </a:xfrm>
          <a:prstGeom prst="rect">
            <a:avLst/>
          </a:prstGeom>
        </p:spPr>
      </p:pic>
      <p:pic>
        <p:nvPicPr>
          <p:cNvPr id="11" name="图片 10"/>
          <p:cNvPicPr>
            <a:picLocks noChangeAspect="1"/>
          </p:cNvPicPr>
          <p:nvPr/>
        </p:nvPicPr>
        <p:blipFill>
          <a:blip r:embed="rId4"/>
          <a:stretch>
            <a:fillRect/>
          </a:stretch>
        </p:blipFill>
        <p:spPr>
          <a:xfrm>
            <a:off x="899795" y="2841625"/>
            <a:ext cx="1525270" cy="1734820"/>
          </a:xfrm>
          <a:prstGeom prst="rect">
            <a:avLst/>
          </a:prstGeom>
        </p:spPr>
      </p:pic>
      <p:pic>
        <p:nvPicPr>
          <p:cNvPr id="12" name="图片 11"/>
          <p:cNvPicPr>
            <a:picLocks noChangeAspect="1"/>
          </p:cNvPicPr>
          <p:nvPr/>
        </p:nvPicPr>
        <p:blipFill>
          <a:blip r:embed="rId5"/>
          <a:stretch>
            <a:fillRect/>
          </a:stretch>
        </p:blipFill>
        <p:spPr>
          <a:xfrm>
            <a:off x="3563620" y="2842260"/>
            <a:ext cx="1219200" cy="1734820"/>
          </a:xfrm>
          <a:prstGeom prst="rect">
            <a:avLst/>
          </a:prstGeom>
        </p:spPr>
      </p:pic>
      <p:sp>
        <p:nvSpPr>
          <p:cNvPr id="13" name="文本框 12"/>
          <p:cNvSpPr txBox="1"/>
          <p:nvPr/>
        </p:nvSpPr>
        <p:spPr>
          <a:xfrm>
            <a:off x="5580380" y="2931795"/>
            <a:ext cx="3580765" cy="1643380"/>
          </a:xfrm>
          <a:prstGeom prst="rect">
            <a:avLst/>
          </a:prstGeom>
        </p:spPr>
        <p:txBody>
          <a:bodyPr wrap="square">
            <a:noAutofit/>
          </a:bodyPr>
          <a:p>
            <a:r>
              <a:rPr lang="en-US" altLang="zh-CN" sz="1300">
                <a:solidFill>
                  <a:srgbClr val="000000"/>
                </a:solidFill>
                <a:latin typeface="微软雅黑" panose="020B0503020204020204" pitchFamily="34" charset="-122"/>
                <a:ea typeface="微软雅黑" panose="020B0503020204020204" pitchFamily="34" charset="-122"/>
              </a:rPr>
              <a:t>Internal potting with organic silicone thermal conductive potting compound. The thermal conductivity of the potting compound is determined by the power of the product, and potting compounds with a thermal conductivity of 2W/m·K and above will be used.</a:t>
            </a:r>
            <a:endParaRPr lang="en-US" altLang="zh-CN" sz="1300">
              <a:solidFill>
                <a:srgbClr val="000000"/>
              </a:solidFill>
              <a:latin typeface="微软雅黑" panose="020B0503020204020204" pitchFamily="34" charset="-122"/>
              <a:ea typeface="微软雅黑" panose="020B0503020204020204" pitchFamily="34" charset="-122"/>
            </a:endParaRPr>
          </a:p>
        </p:txBody>
      </p:sp>
      <p:cxnSp>
        <p:nvCxnSpPr>
          <p:cNvPr id="14" name="直接箭头连接符 13"/>
          <p:cNvCxnSpPr/>
          <p:nvPr/>
        </p:nvCxnSpPr>
        <p:spPr>
          <a:xfrm flipV="1">
            <a:off x="4448175" y="3363595"/>
            <a:ext cx="1132205" cy="1504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Applications - Sensors and Connectors</a:t>
            </a:r>
            <a:endParaRPr lang="en-US" altLang="zh-CN"/>
          </a:p>
        </p:txBody>
      </p:sp>
      <p:pic>
        <p:nvPicPr>
          <p:cNvPr id="6" name="内容占位符 5"/>
          <p:cNvPicPr>
            <a:picLocks noChangeAspect="1"/>
          </p:cNvPicPr>
          <p:nvPr>
            <p:ph idx="1"/>
          </p:nvPr>
        </p:nvPicPr>
        <p:blipFill>
          <a:blip r:embed="rId1"/>
          <a:stretch>
            <a:fillRect/>
          </a:stretch>
        </p:blipFill>
        <p:spPr>
          <a:xfrm>
            <a:off x="539750" y="1059815"/>
            <a:ext cx="1306195" cy="1471295"/>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7" name="图片 6"/>
          <p:cNvPicPr>
            <a:picLocks noChangeAspect="1"/>
          </p:cNvPicPr>
          <p:nvPr/>
        </p:nvPicPr>
        <p:blipFill>
          <a:blip r:embed="rId2"/>
          <a:stretch>
            <a:fillRect/>
          </a:stretch>
        </p:blipFill>
        <p:spPr>
          <a:xfrm>
            <a:off x="2195830" y="1059815"/>
            <a:ext cx="1425575" cy="1492885"/>
          </a:xfrm>
          <a:prstGeom prst="rect">
            <a:avLst/>
          </a:prstGeom>
        </p:spPr>
      </p:pic>
      <p:pic>
        <p:nvPicPr>
          <p:cNvPr id="9" name="图片 8"/>
          <p:cNvPicPr>
            <a:picLocks noChangeAspect="1"/>
          </p:cNvPicPr>
          <p:nvPr/>
        </p:nvPicPr>
        <p:blipFill>
          <a:blip r:embed="rId3"/>
          <a:stretch>
            <a:fillRect/>
          </a:stretch>
        </p:blipFill>
        <p:spPr>
          <a:xfrm>
            <a:off x="4284345" y="1060450"/>
            <a:ext cx="1487170" cy="1470025"/>
          </a:xfrm>
          <a:prstGeom prst="rect">
            <a:avLst/>
          </a:prstGeom>
        </p:spPr>
      </p:pic>
      <p:pic>
        <p:nvPicPr>
          <p:cNvPr id="10" name="图片 9"/>
          <p:cNvPicPr>
            <a:picLocks noChangeAspect="1"/>
          </p:cNvPicPr>
          <p:nvPr/>
        </p:nvPicPr>
        <p:blipFill>
          <a:blip r:embed="rId4"/>
          <a:stretch>
            <a:fillRect/>
          </a:stretch>
        </p:blipFill>
        <p:spPr>
          <a:xfrm>
            <a:off x="6039485" y="1059815"/>
            <a:ext cx="2529840" cy="1493520"/>
          </a:xfrm>
          <a:prstGeom prst="rect">
            <a:avLst/>
          </a:prstGeom>
        </p:spPr>
      </p:pic>
      <p:sp>
        <p:nvSpPr>
          <p:cNvPr id="11" name="文本框 10"/>
          <p:cNvSpPr txBox="1"/>
          <p:nvPr/>
        </p:nvSpPr>
        <p:spPr>
          <a:xfrm>
            <a:off x="611505" y="2860040"/>
            <a:ext cx="7663180" cy="647700"/>
          </a:xfrm>
          <a:prstGeom prst="rect">
            <a:avLst/>
          </a:prstGeom>
          <a:noFill/>
        </p:spPr>
        <p:txBody>
          <a:bodyPr wrap="square" rtlCol="0">
            <a:noAutofit/>
          </a:bodyPr>
          <a:p>
            <a:r>
              <a:rPr lang="en-US" altLang="zh-CN" sz="1400"/>
              <a:t>- Pressure Sensor      - Industrial Sensor                          -  Connector</a:t>
            </a:r>
            <a:endParaRPr lang="en-US" altLang="zh-CN" sz="1400"/>
          </a:p>
        </p:txBody>
      </p:sp>
      <p:sp>
        <p:nvSpPr>
          <p:cNvPr id="14" name="文本框 13"/>
          <p:cNvSpPr txBox="1"/>
          <p:nvPr/>
        </p:nvSpPr>
        <p:spPr>
          <a:xfrm>
            <a:off x="1403350" y="3723640"/>
            <a:ext cx="6669405" cy="737235"/>
          </a:xfrm>
          <a:prstGeom prst="rect">
            <a:avLst/>
          </a:prstGeom>
          <a:noFill/>
        </p:spPr>
        <p:txBody>
          <a:bodyPr wrap="square" rtlCol="0">
            <a:spAutoFit/>
          </a:bodyPr>
          <a:p>
            <a:r>
              <a:rPr lang="en-US" altLang="zh-CN" sz="1400"/>
              <a:t>Epoxy potting is commonly used, offering excellent adhesion to both metals and plastics, with outstanding heat resistance, environmental aging resistance, and oil resistance. It does not contain fillers.</a:t>
            </a:r>
            <a:endParaRPr lang="en-US" altLang="zh-CN"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Application context</a:t>
            </a:r>
            <a:endParaRPr lang="en-US" altLang="zh-CN"/>
          </a:p>
        </p:txBody>
      </p:sp>
      <p:pic>
        <p:nvPicPr>
          <p:cNvPr id="6" name="内容占位符 5"/>
          <p:cNvPicPr>
            <a:picLocks noChangeAspect="1"/>
          </p:cNvPicPr>
          <p:nvPr>
            <p:ph idx="1"/>
          </p:nvPr>
        </p:nvPicPr>
        <p:blipFill>
          <a:blip r:embed="rId1"/>
          <a:stretch>
            <a:fillRect/>
          </a:stretch>
        </p:blipFill>
        <p:spPr>
          <a:xfrm>
            <a:off x="539750" y="1131570"/>
            <a:ext cx="1671955" cy="1858645"/>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7" name="图片 6"/>
          <p:cNvPicPr>
            <a:picLocks noChangeAspect="1"/>
          </p:cNvPicPr>
          <p:nvPr/>
        </p:nvPicPr>
        <p:blipFill>
          <a:blip r:embed="rId2"/>
          <a:stretch>
            <a:fillRect/>
          </a:stretch>
        </p:blipFill>
        <p:spPr>
          <a:xfrm>
            <a:off x="2339975" y="1131570"/>
            <a:ext cx="1863090" cy="1863090"/>
          </a:xfrm>
          <a:prstGeom prst="rect">
            <a:avLst/>
          </a:prstGeom>
        </p:spPr>
      </p:pic>
      <p:pic>
        <p:nvPicPr>
          <p:cNvPr id="8" name="图片 7"/>
          <p:cNvPicPr>
            <a:picLocks noChangeAspect="1"/>
          </p:cNvPicPr>
          <p:nvPr/>
        </p:nvPicPr>
        <p:blipFill>
          <a:blip r:embed="rId3"/>
          <a:stretch>
            <a:fillRect/>
          </a:stretch>
        </p:blipFill>
        <p:spPr>
          <a:xfrm>
            <a:off x="4331335" y="1347470"/>
            <a:ext cx="2079625" cy="1163955"/>
          </a:xfrm>
          <a:prstGeom prst="rect">
            <a:avLst/>
          </a:prstGeom>
        </p:spPr>
      </p:pic>
      <p:pic>
        <p:nvPicPr>
          <p:cNvPr id="10" name="图片 9"/>
          <p:cNvPicPr>
            <a:picLocks noChangeAspect="1"/>
          </p:cNvPicPr>
          <p:nvPr/>
        </p:nvPicPr>
        <p:blipFill>
          <a:blip r:embed="rId4"/>
          <a:stretch>
            <a:fillRect/>
          </a:stretch>
        </p:blipFill>
        <p:spPr>
          <a:xfrm>
            <a:off x="6758305" y="1347470"/>
            <a:ext cx="1466850" cy="1163955"/>
          </a:xfrm>
          <a:prstGeom prst="rect">
            <a:avLst/>
          </a:prstGeom>
        </p:spPr>
      </p:pic>
      <p:sp>
        <p:nvSpPr>
          <p:cNvPr id="11" name="文本框 10"/>
          <p:cNvSpPr txBox="1"/>
          <p:nvPr/>
        </p:nvSpPr>
        <p:spPr>
          <a:xfrm>
            <a:off x="611505" y="3220085"/>
            <a:ext cx="7766685" cy="1061085"/>
          </a:xfrm>
          <a:prstGeom prst="rect">
            <a:avLst/>
          </a:prstGeom>
          <a:noFill/>
        </p:spPr>
        <p:txBody>
          <a:bodyPr wrap="square" rtlCol="0">
            <a:noAutofit/>
          </a:bodyPr>
          <a:p>
            <a:endParaRPr lang="en-US" altLang="zh-CN" sz="1300"/>
          </a:p>
          <a:p>
            <a:r>
              <a:rPr lang="en-US" altLang="zh-CN" sz="1300"/>
              <a:t>1. Energy storage capacitors, using polyurethane potting compound, provide good sealing and waterproofing.</a:t>
            </a:r>
            <a:endParaRPr lang="en-US" altLang="zh-CN" sz="1300"/>
          </a:p>
          <a:p>
            <a:r>
              <a:rPr lang="en-US" altLang="zh-CN" sz="1300"/>
              <a:t>2. LED lamp base, using potting compound for sealing, offers sealing protection, enhances performance, and extends lifespan.</a:t>
            </a:r>
            <a:endParaRPr lang="en-US" altLang="zh-CN" sz="1300"/>
          </a:p>
          <a:p>
            <a:r>
              <a:rPr lang="en-US" altLang="zh-CN" sz="1300"/>
              <a:t>3. Optical fiber cable junction box</a:t>
            </a:r>
            <a:endParaRPr lang="en-US" altLang="zh-CN" sz="1300"/>
          </a:p>
          <a:p>
            <a:r>
              <a:rPr lang="en-US" altLang="zh-CN" sz="1300"/>
              <a:t>4. Electronic anti-theft door controller</a:t>
            </a:r>
            <a:endParaRPr lang="en-US" altLang="zh-CN" sz="13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fontScale="90000"/>
          </a:bodyPr>
          <a:p>
            <a:r>
              <a:rPr lang="en-US" altLang="zh-CN"/>
              <a:t>Summary</a:t>
            </a:r>
            <a:r>
              <a:rPr lang="zh-CN" altLang="en-US"/>
              <a:t>：</a:t>
            </a:r>
            <a:endParaRPr lang="zh-CN" altLang="en-US"/>
          </a:p>
        </p:txBody>
      </p:sp>
      <p:sp>
        <p:nvSpPr>
          <p:cNvPr id="3" name="内容占位符 2"/>
          <p:cNvSpPr>
            <a:spLocks noGrp="1"/>
          </p:cNvSpPr>
          <p:nvPr>
            <p:ph idx="1"/>
          </p:nvPr>
        </p:nvSpPr>
        <p:spPr>
          <a:xfrm>
            <a:off x="456565" y="1117600"/>
            <a:ext cx="752475" cy="1043305"/>
          </a:xfrm>
        </p:spPr>
        <p:txBody>
          <a:bodyPr>
            <a:noAutofit/>
          </a:bodyPr>
          <a:p>
            <a:pPr marL="0" indent="0">
              <a:lnSpc>
                <a:spcPct val="90000"/>
              </a:lnSpc>
              <a:buNone/>
            </a:pPr>
            <a:endParaRPr lang="zh-CN" altLang="en-US" sz="1000"/>
          </a:p>
          <a:p>
            <a:pPr>
              <a:lnSpc>
                <a:spcPct val="90000"/>
              </a:lnSpc>
            </a:pPr>
            <a:endParaRPr lang="zh-CN" altLang="en-US" sz="1000"/>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文本框 5"/>
          <p:cNvSpPr txBox="1"/>
          <p:nvPr/>
        </p:nvSpPr>
        <p:spPr>
          <a:xfrm>
            <a:off x="2555875" y="915670"/>
            <a:ext cx="2021840" cy="2633345"/>
          </a:xfrm>
          <a:prstGeom prst="rect">
            <a:avLst/>
          </a:prstGeom>
          <a:noFill/>
        </p:spPr>
        <p:txBody>
          <a:bodyPr wrap="square" rtlCol="0">
            <a:noAutofit/>
          </a:bodyPr>
          <a:p>
            <a:pPr>
              <a:lnSpc>
                <a:spcPct val="150000"/>
              </a:lnSpc>
            </a:pPr>
            <a:r>
              <a:rPr lang="en-US" altLang="zh-CN" sz="1000" b="1"/>
              <a:t>Polyurethane Category</a:t>
            </a:r>
            <a:endParaRPr lang="en-US" altLang="zh-CN" sz="1000" b="1"/>
          </a:p>
          <a:p>
            <a:pPr>
              <a:lnSpc>
                <a:spcPct val="150000"/>
              </a:lnSpc>
            </a:pPr>
            <a:r>
              <a:rPr lang="en-US" altLang="zh-CN" sz="1000"/>
              <a:t>Advantages</a:t>
            </a:r>
            <a:endParaRPr lang="en-US" altLang="zh-CN" sz="1000"/>
          </a:p>
          <a:p>
            <a:pPr>
              <a:lnSpc>
                <a:spcPct val="150000"/>
              </a:lnSpc>
            </a:pPr>
            <a:r>
              <a:rPr lang="en-US" altLang="zh-CN" sz="1000"/>
              <a:t>Good adhesion to most substrates (non-metallic)</a:t>
            </a:r>
            <a:endParaRPr lang="en-US" altLang="zh-CN" sz="1000"/>
          </a:p>
          <a:p>
            <a:pPr>
              <a:lnSpc>
                <a:spcPct val="150000"/>
              </a:lnSpc>
            </a:pPr>
            <a:r>
              <a:rPr lang="en-US" altLang="zh-CN" sz="1000"/>
              <a:t>Excellent water resistance</a:t>
            </a:r>
            <a:endParaRPr lang="en-US" altLang="zh-CN" sz="1000"/>
          </a:p>
          <a:p>
            <a:pPr>
              <a:lnSpc>
                <a:spcPct val="150000"/>
              </a:lnSpc>
            </a:pPr>
            <a:r>
              <a:rPr lang="en-US" altLang="zh-CN" sz="1000"/>
              <a:t>Can be soft or hard</a:t>
            </a:r>
            <a:endParaRPr lang="en-US" altLang="zh-CN" sz="1000"/>
          </a:p>
          <a:p>
            <a:pPr>
              <a:lnSpc>
                <a:spcPct val="150000"/>
              </a:lnSpc>
            </a:pPr>
            <a:r>
              <a:rPr lang="en-US" altLang="zh-CN" sz="1000"/>
              <a:t>Good flexibility, high elongation at break</a:t>
            </a:r>
            <a:endParaRPr lang="en-US" altLang="zh-CN" sz="1000"/>
          </a:p>
          <a:p>
            <a:pPr>
              <a:lnSpc>
                <a:spcPct val="150000"/>
              </a:lnSpc>
            </a:pPr>
            <a:r>
              <a:rPr lang="en-US" altLang="zh-CN" sz="1000"/>
              <a:t>Good low-temperature performance</a:t>
            </a:r>
            <a:endParaRPr lang="en-US" altLang="zh-CN" sz="1000"/>
          </a:p>
          <a:p>
            <a:pPr>
              <a:lnSpc>
                <a:spcPct val="150000"/>
              </a:lnSpc>
            </a:pPr>
            <a:endParaRPr lang="en-US" altLang="zh-CN" sz="1000"/>
          </a:p>
          <a:p>
            <a:pPr>
              <a:lnSpc>
                <a:spcPct val="150000"/>
              </a:lnSpc>
            </a:pPr>
            <a:r>
              <a:rPr lang="en-US" altLang="zh-CN" sz="1000"/>
              <a:t>Disadvantages</a:t>
            </a:r>
            <a:endParaRPr lang="en-US" altLang="zh-CN" sz="1000"/>
          </a:p>
          <a:p>
            <a:pPr>
              <a:lnSpc>
                <a:spcPct val="150000"/>
              </a:lnSpc>
            </a:pPr>
            <a:r>
              <a:rPr lang="en-US" altLang="zh-CN" sz="1000"/>
              <a:t>Poor high-temperature resistance</a:t>
            </a:r>
            <a:endParaRPr lang="en-US" altLang="zh-CN" sz="1000"/>
          </a:p>
          <a:p>
            <a:pPr>
              <a:lnSpc>
                <a:spcPct val="150000"/>
              </a:lnSpc>
            </a:pPr>
            <a:r>
              <a:rPr lang="en-US" altLang="zh-CN" sz="1000"/>
              <a:t>Poor resistance to chemical solvents</a:t>
            </a:r>
            <a:endParaRPr lang="en-US" altLang="zh-CN" sz="1000"/>
          </a:p>
          <a:p>
            <a:pPr>
              <a:lnSpc>
                <a:spcPct val="150000"/>
              </a:lnSpc>
            </a:pPr>
            <a:r>
              <a:rPr lang="en-US" altLang="zh-CN" sz="1000"/>
              <a:t>Very sensitive to moisture during storage and use</a:t>
            </a:r>
            <a:endParaRPr lang="en-US" altLang="zh-CN" sz="1000"/>
          </a:p>
        </p:txBody>
      </p:sp>
      <p:sp>
        <p:nvSpPr>
          <p:cNvPr id="10" name="文本框 9"/>
          <p:cNvSpPr txBox="1"/>
          <p:nvPr/>
        </p:nvSpPr>
        <p:spPr>
          <a:xfrm>
            <a:off x="4716145" y="771525"/>
            <a:ext cx="2651125" cy="4030980"/>
          </a:xfrm>
          <a:prstGeom prst="rect">
            <a:avLst/>
          </a:prstGeom>
        </p:spPr>
        <p:txBody>
          <a:bodyPr wrap="square">
            <a:spAutoFit/>
          </a:bodyPr>
          <a:p>
            <a:pPr>
              <a:lnSpc>
                <a:spcPct val="160000"/>
              </a:lnSpc>
            </a:pP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b="1">
                <a:solidFill>
                  <a:srgbClr val="000000"/>
                </a:solidFill>
                <a:latin typeface="微软雅黑" panose="020B0503020204020204" pitchFamily="34" charset="-122"/>
                <a:ea typeface="微软雅黑" panose="020B0503020204020204" pitchFamily="34" charset="-122"/>
              </a:rPr>
              <a:t>Epoxy Category</a:t>
            </a:r>
            <a:endParaRPr lang="en-US" altLang="zh-CN" sz="1000" b="1">
              <a:solidFill>
                <a:srgbClr val="000000"/>
              </a:solidFill>
              <a:latin typeface="微软雅黑" panose="020B0503020204020204" pitchFamily="34" charset="-122"/>
              <a:ea typeface="微软雅黑" panose="020B0503020204020204" pitchFamily="34" charset="-122"/>
            </a:endParaRPr>
          </a:p>
          <a:p>
            <a:pPr>
              <a:lnSpc>
                <a:spcPct val="160000"/>
              </a:lnSpc>
            </a:pP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Advantages</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High inherent strength</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Good oil and solvent resistance</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Good high-temperature resistance</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Low shrinkage rate</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Wide adhesion range, excellent adhesion</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Disadvantages</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Most epoxies are relatively brittle and hard, with poor toughness, and cannot be reworked in most cases</a:t>
            </a:r>
            <a:endParaRPr lang="en-US" altLang="zh-CN" sz="1000">
              <a:solidFill>
                <a:srgbClr val="000000"/>
              </a:solidFill>
              <a:latin typeface="微软雅黑" panose="020B0503020204020204" pitchFamily="34" charset="-122"/>
              <a:ea typeface="微软雅黑" panose="020B0503020204020204" pitchFamily="34" charset="-122"/>
            </a:endParaRPr>
          </a:p>
          <a:p>
            <a:pPr>
              <a:lnSpc>
                <a:spcPct val="160000"/>
              </a:lnSpc>
            </a:pPr>
            <a:r>
              <a:rPr lang="en-US" altLang="zh-CN" sz="1000">
                <a:solidFill>
                  <a:srgbClr val="000000"/>
                </a:solidFill>
                <a:latin typeface="微软雅黑" panose="020B0503020204020204" pitchFamily="34" charset="-122"/>
                <a:ea typeface="微软雅黑" panose="020B0503020204020204" pitchFamily="34" charset="-122"/>
              </a:rPr>
              <a:t>- Poor resistance to thermal shock</a:t>
            </a:r>
            <a:endParaRPr lang="en-US" altLang="zh-CN" sz="1000">
              <a:solidFill>
                <a:srgbClr val="0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57200" y="1203325"/>
            <a:ext cx="2063115" cy="3374390"/>
          </a:xfrm>
          <a:prstGeom prst="rect">
            <a:avLst/>
          </a:prstGeom>
        </p:spPr>
        <p:txBody>
          <a:bodyPr>
            <a:noAutofit/>
          </a:bodyPr>
          <a:p>
            <a:r>
              <a:rPr lang="en-US" altLang="zh-CN" sz="1000" b="1">
                <a:solidFill>
                  <a:srgbClr val="000000"/>
                </a:solidFill>
                <a:latin typeface="微软雅黑" panose="020B0503020204020204" pitchFamily="34" charset="-122"/>
                <a:ea typeface="微软雅黑" panose="020B0503020204020204" pitchFamily="34" charset="-122"/>
              </a:rPr>
              <a:t>Organic Silicone Category</a:t>
            </a:r>
            <a:endParaRPr lang="en-US" altLang="zh-CN" sz="1000" b="1">
              <a:solidFill>
                <a:srgbClr val="000000"/>
              </a:solidFill>
              <a:latin typeface="微软雅黑" panose="020B0503020204020204" pitchFamily="34" charset="-122"/>
              <a:ea typeface="微软雅黑" panose="020B0503020204020204" pitchFamily="34" charset="-122"/>
            </a:endParaRPr>
          </a:p>
          <a:p>
            <a:endParaRPr lang="en-US" altLang="zh-CN" sz="1000" b="1">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Advantages</a:t>
            </a:r>
            <a:endParaRPr lang="en-US" altLang="zh-CN" sz="1000">
              <a:solidFill>
                <a:srgbClr val="000000"/>
              </a:solidFill>
              <a:latin typeface="微软雅黑" panose="020B0503020204020204" pitchFamily="34" charset="-122"/>
              <a:ea typeface="微软雅黑" panose="020B0503020204020204" pitchFamily="34" charset="-122"/>
            </a:endParaRPr>
          </a:p>
          <a:p>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Environmentally friendly</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Wide temperature range, -55~200</a:t>
            </a:r>
            <a:r>
              <a:rPr lang="en-US" altLang="en-US" sz="1000">
                <a:solidFill>
                  <a:srgbClr val="000000"/>
                </a:solidFill>
                <a:latin typeface="微软雅黑" panose="020B0503020204020204" pitchFamily="34" charset="-122"/>
                <a:ea typeface="微软雅黑" panose="020B0503020204020204" pitchFamily="34" charset="-122"/>
              </a:rPr>
              <a:t>°</a:t>
            </a:r>
            <a:r>
              <a:rPr lang="en-US" altLang="zh-CN" sz="1000">
                <a:solidFill>
                  <a:srgbClr val="000000"/>
                </a:solidFill>
                <a:latin typeface="微软雅黑" panose="020B0503020204020204" pitchFamily="34" charset="-122"/>
                <a:ea typeface="微软雅黑" panose="020B0503020204020204" pitchFamily="34" charset="-122"/>
              </a:rPr>
              <a:t>C</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Soft, low stress</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Excellent thermal shock resistance</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Repairable</a:t>
            </a:r>
            <a:endParaRPr lang="en-US" altLang="zh-CN" sz="1000">
              <a:solidFill>
                <a:srgbClr val="000000"/>
              </a:solidFill>
              <a:latin typeface="微软雅黑" panose="020B0503020204020204" pitchFamily="34" charset="-122"/>
              <a:ea typeface="微软雅黑" panose="020B0503020204020204" pitchFamily="34" charset="-122"/>
            </a:endParaRPr>
          </a:p>
          <a:p>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Disadvantages</a:t>
            </a:r>
            <a:endParaRPr lang="en-US" altLang="zh-CN" sz="1000">
              <a:solidFill>
                <a:srgbClr val="000000"/>
              </a:solidFill>
              <a:latin typeface="微软雅黑" panose="020B0503020204020204" pitchFamily="34" charset="-122"/>
              <a:ea typeface="微软雅黑" panose="020B0503020204020204" pitchFamily="34" charset="-122"/>
            </a:endParaRPr>
          </a:p>
          <a:p>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Relatively high cost</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Poor tensile strength</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Low adhesion strength</a:t>
            </a:r>
            <a:endParaRPr lang="en-US" altLang="zh-CN" sz="1000">
              <a:solidFill>
                <a:srgbClr val="000000"/>
              </a:solidFill>
              <a:latin typeface="微软雅黑" panose="020B0503020204020204" pitchFamily="34" charset="-122"/>
              <a:ea typeface="微软雅黑" panose="020B0503020204020204" pitchFamily="34" charset="-122"/>
            </a:endParaRPr>
          </a:p>
          <a:p>
            <a:r>
              <a:rPr lang="en-US" altLang="zh-CN" sz="1000">
                <a:solidFill>
                  <a:srgbClr val="000000"/>
                </a:solidFill>
                <a:latin typeface="微软雅黑" panose="020B0503020204020204" pitchFamily="34" charset="-122"/>
                <a:ea typeface="微软雅黑" panose="020B0503020204020204" pitchFamily="34" charset="-122"/>
              </a:rPr>
              <a:t>Susceptible to poisoning by curing agents, such as substances containing N, P, S</a:t>
            </a:r>
            <a:endParaRPr lang="en-US" altLang="zh-CN" sz="1000">
              <a:solidFill>
                <a:srgbClr val="00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589645" y="-107315"/>
            <a:ext cx="3048000" cy="368300"/>
          </a:xfrm>
          <a:prstGeom prst="rect">
            <a:avLst/>
          </a:prstGeom>
          <a:noFill/>
        </p:spPr>
        <p:txBody>
          <a:bodyPr wrap="square" rtlCol="0">
            <a:spAutoFit/>
          </a:bodyPr>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Yacht Thermal Conductive Part</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8" name="内容占位符 7"/>
          <p:cNvPicPr>
            <a:picLocks noChangeAspect="1"/>
          </p:cNvPicPr>
          <p:nvPr>
            <p:ph idx="1"/>
          </p:nvPr>
        </p:nvPicPr>
        <p:blipFill>
          <a:blip r:embed="rId1"/>
          <a:stretch>
            <a:fillRect/>
          </a:stretch>
        </p:blipFill>
        <p:spPr>
          <a:xfrm>
            <a:off x="2051685" y="1131570"/>
            <a:ext cx="4907280" cy="3110230"/>
          </a:xfrm>
          <a:prstGeom prst="rect">
            <a:avLst/>
          </a:prstGeom>
          <a:solidFill>
            <a:schemeClr val="accent1"/>
          </a:solidFill>
        </p:spPr>
      </p:pic>
      <p:cxnSp>
        <p:nvCxnSpPr>
          <p:cNvPr id="9" name="肘形连接符 8"/>
          <p:cNvCxnSpPr/>
          <p:nvPr/>
        </p:nvCxnSpPr>
        <p:spPr>
          <a:xfrm flipV="1">
            <a:off x="755015" y="2931795"/>
            <a:ext cx="2808605" cy="935990"/>
          </a:xfrm>
          <a:prstGeom prst="bentConnector3">
            <a:avLst>
              <a:gd name="adj1" fmla="val 50011"/>
            </a:avLst>
          </a:prstGeom>
          <a:ln>
            <a:solidFill>
              <a:srgbClr val="0B3775"/>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463550" y="2568575"/>
            <a:ext cx="1412240" cy="1364615"/>
          </a:xfrm>
          <a:prstGeom prst="rect">
            <a:avLst/>
          </a:prstGeom>
          <a:noFill/>
        </p:spPr>
        <p:txBody>
          <a:bodyPr wrap="square" rtlCol="0">
            <a:noAutofit/>
          </a:bodyPr>
          <a:p>
            <a:r>
              <a:rPr lang="en-US" altLang="zh-CN" sz="1300"/>
              <a:t>Power Compartment:  </a:t>
            </a:r>
            <a:endParaRPr lang="en-US" altLang="zh-CN" sz="1300"/>
          </a:p>
          <a:p>
            <a:r>
              <a:rPr lang="en-US" altLang="zh-CN" sz="1300"/>
              <a:t>Electric Motor  </a:t>
            </a:r>
            <a:endParaRPr lang="en-US" altLang="zh-CN" sz="1300"/>
          </a:p>
          <a:p>
            <a:r>
              <a:rPr lang="en-US" altLang="zh-CN" sz="1300"/>
              <a:t>Energy Storage Battery  </a:t>
            </a:r>
            <a:endParaRPr lang="en-US" altLang="zh-CN" sz="1300"/>
          </a:p>
          <a:p>
            <a:r>
              <a:rPr lang="en-US" altLang="zh-CN" sz="1300"/>
              <a:t>Engine</a:t>
            </a:r>
            <a:endParaRPr lang="en-US" altLang="zh-CN" sz="1300"/>
          </a:p>
        </p:txBody>
      </p:sp>
      <p:cxnSp>
        <p:nvCxnSpPr>
          <p:cNvPr id="12" name="肘形连接符 11"/>
          <p:cNvCxnSpPr/>
          <p:nvPr/>
        </p:nvCxnSpPr>
        <p:spPr>
          <a:xfrm>
            <a:off x="683260" y="2139950"/>
            <a:ext cx="2808605" cy="215900"/>
          </a:xfrm>
          <a:prstGeom prst="bentConnector3">
            <a:avLst>
              <a:gd name="adj1" fmla="val 50011"/>
            </a:avLst>
          </a:prstGeom>
          <a:ln>
            <a:solidFill>
              <a:srgbClr val="0B3775"/>
            </a:solidFill>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136525" y="1079500"/>
            <a:ext cx="1999615" cy="1032510"/>
          </a:xfrm>
          <a:prstGeom prst="rect">
            <a:avLst/>
          </a:prstGeom>
          <a:noFill/>
        </p:spPr>
        <p:txBody>
          <a:bodyPr wrap="square" rtlCol="0">
            <a:noAutofit/>
          </a:bodyPr>
          <a:p>
            <a:r>
              <a:rPr lang="en-US" altLang="zh-CN" sz="1300"/>
              <a:t>Cockpit:  </a:t>
            </a:r>
            <a:endParaRPr lang="en-US" altLang="zh-CN" sz="1300"/>
          </a:p>
          <a:p>
            <a:r>
              <a:rPr lang="en-US" altLang="zh-CN" sz="1300"/>
              <a:t>Power Supply Module  </a:t>
            </a:r>
            <a:endParaRPr lang="en-US" altLang="zh-CN" sz="1300"/>
          </a:p>
          <a:p>
            <a:r>
              <a:rPr lang="en-US" altLang="zh-CN" sz="1300"/>
              <a:t>Communication Equipment  </a:t>
            </a:r>
            <a:endParaRPr lang="en-US" altLang="zh-CN" sz="1300"/>
          </a:p>
          <a:p>
            <a:r>
              <a:rPr lang="en-US" altLang="zh-CN" sz="1300"/>
              <a:t>Flight Control System</a:t>
            </a:r>
            <a:endParaRPr lang="en-US" altLang="zh-CN" sz="1300"/>
          </a:p>
        </p:txBody>
      </p:sp>
      <p:cxnSp>
        <p:nvCxnSpPr>
          <p:cNvPr id="17" name="肘形连接符 16"/>
          <p:cNvCxnSpPr/>
          <p:nvPr/>
        </p:nvCxnSpPr>
        <p:spPr>
          <a:xfrm rot="10800000">
            <a:off x="5650865" y="2499995"/>
            <a:ext cx="2520315" cy="431800"/>
          </a:xfrm>
          <a:prstGeom prst="bentConnector3">
            <a:avLst>
              <a:gd name="adj1" fmla="val 49987"/>
            </a:avLst>
          </a:prstGeom>
          <a:ln>
            <a:solidFill>
              <a:srgbClr val="0B3775"/>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7113270" y="1447165"/>
            <a:ext cx="1875790" cy="1456055"/>
          </a:xfrm>
          <a:prstGeom prst="rect">
            <a:avLst/>
          </a:prstGeom>
          <a:noFill/>
        </p:spPr>
        <p:txBody>
          <a:bodyPr wrap="square" rtlCol="0">
            <a:noAutofit/>
          </a:bodyPr>
          <a:p>
            <a:r>
              <a:rPr lang="en-US" altLang="zh-CN" sz="1300"/>
              <a:t>Common Area:  </a:t>
            </a:r>
            <a:endParaRPr lang="en-US" altLang="zh-CN" sz="1300"/>
          </a:p>
          <a:p>
            <a:r>
              <a:rPr lang="en-US" altLang="zh-CN" sz="1300"/>
              <a:t>Energy Storage Converter  </a:t>
            </a:r>
            <a:endParaRPr lang="en-US" altLang="zh-CN" sz="1300"/>
          </a:p>
          <a:p>
            <a:r>
              <a:rPr lang="en-US" altLang="zh-CN" sz="1300"/>
              <a:t>Energy Storage Capacitor  </a:t>
            </a:r>
            <a:endParaRPr lang="en-US" altLang="zh-CN" sz="1300"/>
          </a:p>
          <a:p>
            <a:r>
              <a:rPr lang="en-US" altLang="zh-CN" sz="1300"/>
              <a:t>LED Light  </a:t>
            </a:r>
            <a:endParaRPr lang="en-US" altLang="zh-CN" sz="1300"/>
          </a:p>
          <a:p>
            <a:r>
              <a:rPr lang="en-US" altLang="zh-CN" sz="1300"/>
              <a:t>Sensor</a:t>
            </a:r>
            <a:endParaRPr lang="en-US" altLang="zh-CN" sz="1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Thermal Conductive Part</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descr="图片12"/>
          <p:cNvPicPr>
            <a:picLocks noChangeAspect="1"/>
          </p:cNvPicPr>
          <p:nvPr/>
        </p:nvPicPr>
        <p:blipFill>
          <a:blip r:embed="rId1"/>
          <a:stretch>
            <a:fillRect/>
          </a:stretch>
        </p:blipFill>
        <p:spPr>
          <a:xfrm>
            <a:off x="320675" y="1079500"/>
            <a:ext cx="8497570" cy="3656330"/>
          </a:xfrm>
          <a:prstGeom prst="rect">
            <a:avLst/>
          </a:prstGeom>
        </p:spPr>
      </p:pic>
      <p:sp>
        <p:nvSpPr>
          <p:cNvPr id="8" name="文本框 7"/>
          <p:cNvSpPr txBox="1"/>
          <p:nvPr/>
        </p:nvSpPr>
        <p:spPr>
          <a:xfrm>
            <a:off x="2286000" y="1203960"/>
            <a:ext cx="2364105" cy="1322070"/>
          </a:xfrm>
          <a:prstGeom prst="rect">
            <a:avLst/>
          </a:prstGeom>
          <a:noFill/>
        </p:spPr>
        <p:txBody>
          <a:bodyPr wrap="square" rtlCol="0">
            <a:spAutoFit/>
          </a:bodyPr>
          <a:p>
            <a:endParaRPr lang="en-US" altLang="zh-CN" sz="800"/>
          </a:p>
          <a:p>
            <a:pPr marL="171450" indent="-171450">
              <a:buFont typeface="Arial" panose="020B0604020202020204" pitchFamily="34" charset="0"/>
              <a:buChar char="•"/>
            </a:pPr>
            <a:r>
              <a:rPr lang="en-US" altLang="zh-CN" sz="800"/>
              <a:t>Telephone and antenna</a:t>
            </a:r>
            <a:endParaRPr lang="en-US" altLang="zh-CN" sz="800"/>
          </a:p>
          <a:p>
            <a:pPr marL="171450" indent="-171450">
              <a:buFont typeface="Arial" panose="020B0604020202020204" pitchFamily="34" charset="0"/>
              <a:buChar char="•"/>
            </a:pPr>
            <a:r>
              <a:rPr lang="en-US" altLang="zh-CN" sz="800"/>
              <a:t>Smart rearview mirror	</a:t>
            </a:r>
            <a:endParaRPr lang="en-US" altLang="zh-CN" sz="800"/>
          </a:p>
          <a:p>
            <a:pPr marL="171450" indent="-171450">
              <a:buFont typeface="Arial" panose="020B0604020202020204" pitchFamily="34" charset="0"/>
              <a:buChar char="•"/>
            </a:pPr>
            <a:r>
              <a:rPr lang="en-US" altLang="zh-CN" sz="800"/>
              <a:t>Acoustic Visual System	</a:t>
            </a:r>
            <a:endParaRPr lang="en-US" altLang="zh-CN" sz="800"/>
          </a:p>
          <a:p>
            <a:pPr marL="171450" indent="-171450">
              <a:buFont typeface="Arial" panose="020B0604020202020204" pitchFamily="34" charset="0"/>
              <a:buChar char="•"/>
            </a:pPr>
            <a:r>
              <a:rPr lang="en-US" altLang="zh-CN" sz="800"/>
              <a:t>Smart display	</a:t>
            </a:r>
            <a:endParaRPr lang="en-US" altLang="zh-CN" sz="800"/>
          </a:p>
          <a:p>
            <a:pPr marL="171450" indent="-171450">
              <a:buFont typeface="Arial" panose="020B0604020202020204" pitchFamily="34" charset="0"/>
              <a:buChar char="•"/>
            </a:pPr>
            <a:r>
              <a:rPr lang="en-US" altLang="zh-CN" sz="800"/>
              <a:t>Printed Circuit Board</a:t>
            </a:r>
            <a:r>
              <a:rPr lang="zh-CN" altLang="en-US" sz="800"/>
              <a:t>、</a:t>
            </a:r>
            <a:r>
              <a:rPr lang="en-US" altLang="zh-CN" sz="800"/>
              <a:t>chip</a:t>
            </a:r>
            <a:r>
              <a:rPr lang="en-US" altLang="zh-CN" sz="800"/>
              <a:t>	</a:t>
            </a:r>
            <a:endParaRPr lang="en-US" altLang="zh-CN" sz="800"/>
          </a:p>
          <a:p>
            <a:pPr marL="171450" indent="-171450">
              <a:buFont typeface="Arial" panose="020B0604020202020204" pitchFamily="34" charset="0"/>
              <a:buChar char="•"/>
            </a:pPr>
            <a:r>
              <a:rPr lang="en-US" altLang="zh-CN" sz="800"/>
              <a:t>Global Positioning System (GPS and Beidou)</a:t>
            </a:r>
            <a:endParaRPr lang="en-US" altLang="zh-CN" sz="800"/>
          </a:p>
          <a:p>
            <a:pPr marL="171450" indent="-171450">
              <a:buFont typeface="Arial" panose="020B0604020202020204" pitchFamily="34" charset="0"/>
              <a:buChar char="•"/>
            </a:pPr>
            <a:r>
              <a:rPr lang="en-US" altLang="zh-CN" sz="800"/>
              <a:t>Navigation and on-board intelligent communication system</a:t>
            </a:r>
            <a:endParaRPr lang="en-US" altLang="zh-CN" sz="800"/>
          </a:p>
          <a:p>
            <a:pPr marL="171450" indent="-171450">
              <a:buFont typeface="Arial" panose="020B0604020202020204" pitchFamily="34" charset="0"/>
              <a:buChar char="•"/>
            </a:pPr>
            <a:r>
              <a:rPr lang="en-US" altLang="zh-CN" sz="800">
                <a:sym typeface="+mn-ea"/>
              </a:rPr>
              <a:t>Information Collection	</a:t>
            </a:r>
            <a:endParaRPr lang="en-US" altLang="zh-CN" sz="800"/>
          </a:p>
        </p:txBody>
      </p:sp>
      <p:sp>
        <p:nvSpPr>
          <p:cNvPr id="9" name="文本框 8"/>
          <p:cNvSpPr txBox="1"/>
          <p:nvPr/>
        </p:nvSpPr>
        <p:spPr>
          <a:xfrm>
            <a:off x="2286000" y="1102995"/>
            <a:ext cx="2953385" cy="245110"/>
          </a:xfrm>
          <a:prstGeom prst="rect">
            <a:avLst/>
          </a:prstGeom>
          <a:noFill/>
        </p:spPr>
        <p:txBody>
          <a:bodyPr wrap="square" rtlCol="0">
            <a:spAutoFit/>
          </a:bodyPr>
          <a:p>
            <a:r>
              <a:rPr lang="en-US" altLang="zh-CN" sz="1000" b="1"/>
              <a:t>Entertainment and communication system</a:t>
            </a:r>
            <a:endParaRPr lang="en-US" altLang="zh-CN" sz="1000" b="1"/>
          </a:p>
        </p:txBody>
      </p:sp>
      <p:sp>
        <p:nvSpPr>
          <p:cNvPr id="10" name="文本框 9"/>
          <p:cNvSpPr txBox="1"/>
          <p:nvPr/>
        </p:nvSpPr>
        <p:spPr>
          <a:xfrm>
            <a:off x="478155" y="1635760"/>
            <a:ext cx="1621790" cy="245110"/>
          </a:xfrm>
          <a:prstGeom prst="rect">
            <a:avLst/>
          </a:prstGeom>
          <a:noFill/>
        </p:spPr>
        <p:txBody>
          <a:bodyPr wrap="square" rtlCol="0">
            <a:spAutoFit/>
          </a:bodyPr>
          <a:p>
            <a:r>
              <a:rPr lang="en-US" altLang="zh-CN" sz="1000" b="1"/>
              <a:t>Driving Safety System</a:t>
            </a:r>
            <a:endParaRPr lang="en-US" altLang="zh-CN" sz="1000" b="1"/>
          </a:p>
        </p:txBody>
      </p:sp>
      <p:sp>
        <p:nvSpPr>
          <p:cNvPr id="11" name="文本框 10"/>
          <p:cNvSpPr txBox="1"/>
          <p:nvPr/>
        </p:nvSpPr>
        <p:spPr>
          <a:xfrm>
            <a:off x="467360" y="1862455"/>
            <a:ext cx="1913890" cy="1198880"/>
          </a:xfrm>
          <a:prstGeom prst="rect">
            <a:avLst/>
          </a:prstGeom>
          <a:noFill/>
        </p:spPr>
        <p:txBody>
          <a:bodyPr wrap="square" rtlCol="0">
            <a:spAutoFit/>
          </a:bodyPr>
          <a:p>
            <a:pPr marL="171450" indent="-171450">
              <a:buFont typeface="Arial" panose="020B0604020202020204" pitchFamily="34" charset="0"/>
              <a:buChar char="•"/>
            </a:pPr>
            <a:r>
              <a:rPr lang="en-US" altLang="zh-CN" sz="800"/>
              <a:t>Car Reversing Aid Device</a:t>
            </a:r>
            <a:endParaRPr lang="en-US" altLang="zh-CN" sz="800"/>
          </a:p>
          <a:p>
            <a:pPr marL="171450" indent="-171450">
              <a:buFont typeface="Arial" panose="020B0604020202020204" pitchFamily="34" charset="0"/>
              <a:buChar char="•"/>
            </a:pPr>
            <a:r>
              <a:rPr lang="en-US" altLang="zh-CN" sz="800"/>
              <a:t>Collision warning system</a:t>
            </a:r>
            <a:endParaRPr lang="en-US" altLang="zh-CN" sz="800"/>
          </a:p>
          <a:p>
            <a:pPr marL="171450" indent="-171450">
              <a:buFont typeface="Arial" panose="020B0604020202020204" pitchFamily="34" charset="0"/>
              <a:buChar char="•"/>
            </a:pPr>
            <a:r>
              <a:rPr lang="en-US" altLang="zh-CN" sz="800"/>
              <a:t>Supplemental Inflatable Restraint System</a:t>
            </a:r>
            <a:endParaRPr lang="en-US" altLang="zh-CN" sz="800"/>
          </a:p>
          <a:p>
            <a:pPr marL="171450" indent="-171450">
              <a:buFont typeface="Arial" panose="020B0604020202020204" pitchFamily="34" charset="0"/>
              <a:buChar char="•"/>
            </a:pPr>
            <a:r>
              <a:rPr lang="en-US" altLang="zh-CN" sz="800"/>
              <a:t>Activity safety belt</a:t>
            </a:r>
            <a:endParaRPr lang="en-US" altLang="zh-CN" sz="800"/>
          </a:p>
          <a:p>
            <a:pPr marL="171450" indent="-171450">
              <a:buFont typeface="Arial" panose="020B0604020202020204" pitchFamily="34" charset="0"/>
              <a:buChar char="•"/>
            </a:pPr>
            <a:r>
              <a:rPr lang="en-US" altLang="zh-CN" sz="800"/>
              <a:t>Braking system</a:t>
            </a:r>
            <a:endParaRPr lang="en-US" altLang="zh-CN" sz="800"/>
          </a:p>
          <a:p>
            <a:pPr marL="171450" indent="-171450">
              <a:buFont typeface="Arial" panose="020B0604020202020204" pitchFamily="34" charset="0"/>
              <a:buChar char="•"/>
            </a:pPr>
            <a:r>
              <a:rPr lang="en-US" altLang="zh-CN" sz="800"/>
              <a:t>Adaptive Cruise Control (ACC)</a:t>
            </a:r>
            <a:endParaRPr lang="en-US" altLang="zh-CN" sz="800"/>
          </a:p>
          <a:p>
            <a:pPr marL="171450" indent="-171450">
              <a:buFont typeface="Arial" panose="020B0604020202020204" pitchFamily="34" charset="0"/>
              <a:buChar char="•"/>
            </a:pPr>
            <a:r>
              <a:rPr lang="en-US" altLang="zh-CN" sz="800"/>
              <a:t>Automotive Assisted Driving System (ADAS)</a:t>
            </a:r>
            <a:endParaRPr lang="en-US" altLang="zh-CN" sz="800"/>
          </a:p>
        </p:txBody>
      </p:sp>
      <p:sp>
        <p:nvSpPr>
          <p:cNvPr id="12" name="文本框 11"/>
          <p:cNvSpPr txBox="1"/>
          <p:nvPr/>
        </p:nvSpPr>
        <p:spPr>
          <a:xfrm>
            <a:off x="464185" y="3395980"/>
            <a:ext cx="3257550" cy="245110"/>
          </a:xfrm>
          <a:prstGeom prst="rect">
            <a:avLst/>
          </a:prstGeom>
          <a:noFill/>
        </p:spPr>
        <p:txBody>
          <a:bodyPr wrap="square" rtlCol="0">
            <a:spAutoFit/>
          </a:bodyPr>
          <a:p>
            <a:r>
              <a:rPr lang="en-US" altLang="zh-CN" sz="1000" b="1"/>
              <a:t>Engine management and transmi s sion agency</a:t>
            </a:r>
            <a:endParaRPr lang="en-US" altLang="zh-CN" sz="1000" b="1"/>
          </a:p>
        </p:txBody>
      </p:sp>
      <p:sp>
        <p:nvSpPr>
          <p:cNvPr id="13" name="文本框 12"/>
          <p:cNvSpPr txBox="1"/>
          <p:nvPr/>
        </p:nvSpPr>
        <p:spPr>
          <a:xfrm>
            <a:off x="478155" y="3637915"/>
            <a:ext cx="2258060" cy="706755"/>
          </a:xfrm>
          <a:prstGeom prst="rect">
            <a:avLst/>
          </a:prstGeom>
          <a:noFill/>
        </p:spPr>
        <p:txBody>
          <a:bodyPr wrap="square" rtlCol="0">
            <a:spAutoFit/>
          </a:bodyPr>
          <a:p>
            <a:pPr marL="171450" indent="-171450">
              <a:buFont typeface="Arial" panose="020B0604020202020204" pitchFamily="34" charset="0"/>
              <a:buChar char="•"/>
            </a:pPr>
            <a:r>
              <a:rPr lang="en-US" altLang="zh-CN" sz="800"/>
              <a:t>Instrument Cluster Computer</a:t>
            </a:r>
            <a:endParaRPr lang="en-US" altLang="zh-CN" sz="800"/>
          </a:p>
          <a:p>
            <a:pPr marL="171450" indent="-171450">
              <a:buFont typeface="Arial" panose="020B0604020202020204" pitchFamily="34" charset="0"/>
              <a:buChar char="•"/>
            </a:pPr>
            <a:r>
              <a:rPr lang="en-US" altLang="zh-CN" sz="800"/>
              <a:t>Automobile starting unit</a:t>
            </a:r>
            <a:endParaRPr lang="en-US" altLang="zh-CN" sz="800"/>
          </a:p>
          <a:p>
            <a:pPr marL="171450" indent="-171450">
              <a:buFont typeface="Arial" panose="020B0604020202020204" pitchFamily="34" charset="0"/>
              <a:buChar char="•"/>
            </a:pPr>
            <a:r>
              <a:rPr lang="en-US" altLang="zh-CN" sz="800"/>
              <a:t>Speed control unit</a:t>
            </a:r>
            <a:endParaRPr lang="en-US" altLang="zh-CN" sz="800"/>
          </a:p>
          <a:p>
            <a:pPr marL="171450" indent="-171450">
              <a:buFont typeface="Arial" panose="020B0604020202020204" pitchFamily="34" charset="0"/>
              <a:buChar char="•"/>
            </a:pPr>
            <a:r>
              <a:rPr lang="en-US" altLang="zh-CN" sz="800"/>
              <a:t>Power transmission system</a:t>
            </a:r>
            <a:endParaRPr lang="en-US" altLang="zh-CN" sz="800"/>
          </a:p>
          <a:p>
            <a:pPr marL="171450" indent="-171450">
              <a:buFont typeface="Arial" panose="020B0604020202020204" pitchFamily="34" charset="0"/>
              <a:buChar char="•"/>
            </a:pPr>
            <a:r>
              <a:rPr lang="en-US" altLang="zh-CN" sz="800"/>
              <a:t>Electric Power Steering</a:t>
            </a:r>
            <a:endParaRPr lang="en-US" altLang="zh-CN" sz="800"/>
          </a:p>
        </p:txBody>
      </p:sp>
      <p:sp>
        <p:nvSpPr>
          <p:cNvPr id="15" name="文本框 14"/>
          <p:cNvSpPr txBox="1"/>
          <p:nvPr/>
        </p:nvSpPr>
        <p:spPr>
          <a:xfrm>
            <a:off x="7308215" y="1382395"/>
            <a:ext cx="1510665" cy="245110"/>
          </a:xfrm>
          <a:prstGeom prst="rect">
            <a:avLst/>
          </a:prstGeom>
          <a:noFill/>
        </p:spPr>
        <p:txBody>
          <a:bodyPr wrap="square" rtlCol="0">
            <a:spAutoFit/>
          </a:bodyPr>
          <a:p>
            <a:r>
              <a:rPr lang="en-US" altLang="zh-CN" sz="1000" b="1"/>
              <a:t>Battery Management</a:t>
            </a:r>
            <a:endParaRPr lang="en-US" altLang="zh-CN" sz="1000" b="1"/>
          </a:p>
        </p:txBody>
      </p:sp>
      <p:sp>
        <p:nvSpPr>
          <p:cNvPr id="16" name="文本框 15"/>
          <p:cNvSpPr txBox="1"/>
          <p:nvPr/>
        </p:nvSpPr>
        <p:spPr>
          <a:xfrm>
            <a:off x="7308215" y="1627505"/>
            <a:ext cx="1438910" cy="214630"/>
          </a:xfrm>
          <a:prstGeom prst="rect">
            <a:avLst/>
          </a:prstGeom>
          <a:noFill/>
        </p:spPr>
        <p:txBody>
          <a:bodyPr wrap="square" rtlCol="0">
            <a:noAutofit/>
          </a:bodyPr>
          <a:p>
            <a:pPr marL="171450" indent="-171450">
              <a:buFont typeface="Arial" panose="020B0604020202020204" pitchFamily="34" charset="0"/>
              <a:buChar char="•"/>
            </a:pPr>
            <a:r>
              <a:rPr lang="en-US" altLang="zh-CN" sz="800"/>
              <a:t>Power Battery Pack</a:t>
            </a:r>
            <a:endParaRPr lang="en-US" altLang="zh-CN" sz="800"/>
          </a:p>
        </p:txBody>
      </p:sp>
      <p:sp>
        <p:nvSpPr>
          <p:cNvPr id="17" name="文本框 16"/>
          <p:cNvSpPr txBox="1"/>
          <p:nvPr/>
        </p:nvSpPr>
        <p:spPr>
          <a:xfrm>
            <a:off x="7308215" y="2202815"/>
            <a:ext cx="1510665" cy="245110"/>
          </a:xfrm>
          <a:prstGeom prst="rect">
            <a:avLst/>
          </a:prstGeom>
          <a:noFill/>
        </p:spPr>
        <p:txBody>
          <a:bodyPr wrap="square" rtlCol="0">
            <a:spAutoFit/>
          </a:bodyPr>
          <a:p>
            <a:r>
              <a:rPr lang="en-US" altLang="zh-CN" sz="1000" b="1"/>
              <a:t>Charging System</a:t>
            </a:r>
            <a:endParaRPr lang="en-US" altLang="zh-CN" sz="1000" b="1"/>
          </a:p>
        </p:txBody>
      </p:sp>
      <p:sp>
        <p:nvSpPr>
          <p:cNvPr id="18" name="文本框 17"/>
          <p:cNvSpPr txBox="1"/>
          <p:nvPr/>
        </p:nvSpPr>
        <p:spPr>
          <a:xfrm>
            <a:off x="7265035" y="2445385"/>
            <a:ext cx="1543685" cy="587375"/>
          </a:xfrm>
          <a:prstGeom prst="rect">
            <a:avLst/>
          </a:prstGeom>
          <a:noFill/>
        </p:spPr>
        <p:txBody>
          <a:bodyPr wrap="square" rtlCol="0">
            <a:noAutofit/>
          </a:bodyPr>
          <a:p>
            <a:pPr marL="171450" indent="-171450">
              <a:buFont typeface="Arial" panose="020B0604020202020204" pitchFamily="34" charset="0"/>
              <a:buChar char="•"/>
            </a:pPr>
            <a:r>
              <a:rPr lang="en-US" altLang="zh-CN" sz="800"/>
              <a:t>Vehicle-mounted charger</a:t>
            </a:r>
            <a:endParaRPr lang="en-US" altLang="zh-CN" sz="800"/>
          </a:p>
          <a:p>
            <a:pPr marL="171450" indent="-171450">
              <a:buFont typeface="Arial" panose="020B0604020202020204" pitchFamily="34" charset="0"/>
              <a:buChar char="•"/>
            </a:pPr>
            <a:r>
              <a:rPr lang="en-US" altLang="zh-CN" sz="800"/>
              <a:t>Charging handle</a:t>
            </a:r>
            <a:endParaRPr lang="en-US" altLang="zh-CN" sz="800"/>
          </a:p>
          <a:p>
            <a:pPr marL="171450" indent="-171450">
              <a:buFont typeface="Arial" panose="020B0604020202020204" pitchFamily="34" charset="0"/>
              <a:buChar char="•"/>
            </a:pPr>
            <a:r>
              <a:rPr lang="en-US" altLang="zh-CN" sz="800"/>
              <a:t>Charging station</a:t>
            </a:r>
            <a:endParaRPr lang="en-US" altLang="zh-CN" sz="800"/>
          </a:p>
        </p:txBody>
      </p:sp>
      <p:sp>
        <p:nvSpPr>
          <p:cNvPr id="19" name="文本框 18"/>
          <p:cNvSpPr txBox="1"/>
          <p:nvPr/>
        </p:nvSpPr>
        <p:spPr>
          <a:xfrm>
            <a:off x="6516370" y="3183255"/>
            <a:ext cx="1816735" cy="245110"/>
          </a:xfrm>
          <a:prstGeom prst="rect">
            <a:avLst/>
          </a:prstGeom>
          <a:noFill/>
        </p:spPr>
        <p:txBody>
          <a:bodyPr wrap="square" rtlCol="0">
            <a:spAutoFit/>
          </a:bodyPr>
          <a:p>
            <a:r>
              <a:rPr lang="en-US" altLang="zh-CN" sz="1000" b="1"/>
              <a:t>Body and chassis system</a:t>
            </a:r>
            <a:endParaRPr lang="en-US" altLang="zh-CN" sz="1000" b="1"/>
          </a:p>
        </p:txBody>
      </p:sp>
      <p:sp>
        <p:nvSpPr>
          <p:cNvPr id="20" name="文本框 19"/>
          <p:cNvSpPr txBox="1"/>
          <p:nvPr/>
        </p:nvSpPr>
        <p:spPr>
          <a:xfrm>
            <a:off x="6372225" y="3395980"/>
            <a:ext cx="2687955" cy="732790"/>
          </a:xfrm>
          <a:prstGeom prst="rect">
            <a:avLst/>
          </a:prstGeom>
          <a:noFill/>
        </p:spPr>
        <p:txBody>
          <a:bodyPr wrap="square" rtlCol="0">
            <a:noAutofit/>
          </a:bodyPr>
          <a:p>
            <a:pPr marL="171450" indent="-171450">
              <a:buFont typeface="Arial" panose="020B0604020202020204" pitchFamily="34" charset="0"/>
              <a:buChar char="•"/>
            </a:pPr>
            <a:r>
              <a:rPr lang="en-US" altLang="zh-CN" sz="800"/>
              <a:t>Electric vehicle lighting system</a:t>
            </a:r>
            <a:endParaRPr lang="en-US" altLang="zh-CN" sz="800"/>
          </a:p>
          <a:p>
            <a:pPr marL="171450" indent="-171450">
              <a:buFont typeface="Arial" panose="020B0604020202020204" pitchFamily="34" charset="0"/>
              <a:buChar char="•"/>
            </a:pPr>
            <a:r>
              <a:rPr lang="en-US" altLang="zh-CN" sz="800"/>
              <a:t>Air conditioning system</a:t>
            </a:r>
            <a:endParaRPr lang="en-US" altLang="zh-CN" sz="800"/>
          </a:p>
          <a:p>
            <a:pPr marL="171450" indent="-171450">
              <a:buFont typeface="Arial" panose="020B0604020202020204" pitchFamily="34" charset="0"/>
              <a:buChar char="•"/>
            </a:pPr>
            <a:r>
              <a:rPr lang="en-US" altLang="zh-CN" sz="800"/>
              <a:t>Wiper system</a:t>
            </a:r>
            <a:endParaRPr lang="en-US" altLang="zh-CN" sz="800"/>
          </a:p>
          <a:p>
            <a:pPr marL="171450" indent="-171450">
              <a:buFont typeface="Arial" panose="020B0604020202020204" pitchFamily="34" charset="0"/>
              <a:buChar char="•"/>
            </a:pPr>
            <a:r>
              <a:rPr lang="en-US" altLang="zh-CN" sz="800"/>
              <a:t>Information collection</a:t>
            </a:r>
            <a:endParaRPr lang="en-US" altLang="zh-CN" sz="800"/>
          </a:p>
          <a:p>
            <a:pPr marL="171450" indent="-171450">
              <a:buFont typeface="Arial" panose="020B0604020202020204" pitchFamily="34" charset="0"/>
              <a:buChar char="•"/>
            </a:pPr>
            <a:r>
              <a:rPr lang="en-US" altLang="zh-CN" sz="800"/>
              <a:t>Doors, windows, rear-view mirror control system</a:t>
            </a:r>
            <a:endParaRPr lang="en-US" altLang="zh-CN" sz="800"/>
          </a:p>
        </p:txBody>
      </p:sp>
      <p:sp>
        <p:nvSpPr>
          <p:cNvPr id="21" name="文本框 20"/>
          <p:cNvSpPr txBox="1"/>
          <p:nvPr/>
        </p:nvSpPr>
        <p:spPr>
          <a:xfrm>
            <a:off x="3721735" y="4404360"/>
            <a:ext cx="1275080" cy="331470"/>
          </a:xfrm>
          <a:prstGeom prst="rect">
            <a:avLst/>
          </a:prstGeom>
          <a:noFill/>
        </p:spPr>
        <p:txBody>
          <a:bodyPr wrap="square" rtlCol="0">
            <a:noAutofit/>
          </a:bodyPr>
          <a:p>
            <a:pPr indent="0">
              <a:buNone/>
            </a:pPr>
            <a:r>
              <a:rPr lang="en-US" altLang="zh-CN" sz="800"/>
              <a:t>Adhesive and encapsulant products</a:t>
            </a:r>
            <a:endParaRPr lang="en-US" altLang="zh-CN" sz="800"/>
          </a:p>
        </p:txBody>
      </p:sp>
      <p:sp>
        <p:nvSpPr>
          <p:cNvPr id="23" name="文本框 22"/>
          <p:cNvSpPr txBox="1"/>
          <p:nvPr/>
        </p:nvSpPr>
        <p:spPr>
          <a:xfrm>
            <a:off x="5123815" y="4404360"/>
            <a:ext cx="1275080" cy="331470"/>
          </a:xfrm>
          <a:prstGeom prst="rect">
            <a:avLst/>
          </a:prstGeom>
          <a:noFill/>
        </p:spPr>
        <p:txBody>
          <a:bodyPr wrap="square" rtlCol="0">
            <a:noAutofit/>
          </a:bodyPr>
          <a:p>
            <a:pPr indent="0">
              <a:buNone/>
            </a:pPr>
            <a:r>
              <a:rPr lang="en-US" altLang="zh-CN" sz="800"/>
              <a:t>Using EMI shielding products</a:t>
            </a:r>
            <a:endParaRPr lang="en-US" altLang="zh-CN" sz="800"/>
          </a:p>
        </p:txBody>
      </p:sp>
      <p:sp>
        <p:nvSpPr>
          <p:cNvPr id="24" name="文本框 23"/>
          <p:cNvSpPr txBox="1"/>
          <p:nvPr/>
        </p:nvSpPr>
        <p:spPr>
          <a:xfrm>
            <a:off x="6400800" y="4404360"/>
            <a:ext cx="1275080" cy="331470"/>
          </a:xfrm>
          <a:prstGeom prst="rect">
            <a:avLst/>
          </a:prstGeom>
          <a:noFill/>
        </p:spPr>
        <p:txBody>
          <a:bodyPr wrap="square" rtlCol="0">
            <a:noAutofit/>
          </a:bodyPr>
          <a:p>
            <a:pPr indent="0">
              <a:buNone/>
            </a:pPr>
            <a:r>
              <a:rPr lang="en-US" altLang="zh-CN" sz="800"/>
              <a:t>Using thermal management products</a:t>
            </a:r>
            <a:endParaRPr lang="en-US" altLang="zh-CN" sz="800"/>
          </a:p>
        </p:txBody>
      </p:sp>
      <p:sp>
        <p:nvSpPr>
          <p:cNvPr id="26" name="文本框 25"/>
          <p:cNvSpPr txBox="1"/>
          <p:nvPr/>
        </p:nvSpPr>
        <p:spPr>
          <a:xfrm>
            <a:off x="7668260" y="4404360"/>
            <a:ext cx="1151255" cy="331470"/>
          </a:xfrm>
          <a:prstGeom prst="rect">
            <a:avLst/>
          </a:prstGeom>
          <a:noFill/>
        </p:spPr>
        <p:txBody>
          <a:bodyPr wrap="square" rtlCol="0">
            <a:noAutofit/>
          </a:bodyPr>
          <a:p>
            <a:pPr indent="0">
              <a:buNone/>
            </a:pPr>
            <a:r>
              <a:rPr lang="en-US" altLang="zh-CN" sz="800"/>
              <a:t>Using optical display products</a:t>
            </a:r>
            <a:endParaRPr lang="en-US" altLang="zh-CN"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pic>
        <p:nvPicPr>
          <p:cNvPr id="16" name="图片 15" descr="图片1"/>
          <p:cNvPicPr>
            <a:picLocks noChangeAspect="1"/>
          </p:cNvPicPr>
          <p:nvPr/>
        </p:nvPicPr>
        <p:blipFill>
          <a:blip r:embed="rId1"/>
          <a:stretch>
            <a:fillRect/>
          </a:stretch>
        </p:blipFill>
        <p:spPr>
          <a:xfrm>
            <a:off x="248285" y="1275715"/>
            <a:ext cx="4053840" cy="2353310"/>
          </a:xfrm>
          <a:prstGeom prst="rect">
            <a:avLst/>
          </a:prstGeom>
        </p:spPr>
      </p:pic>
      <p:pic>
        <p:nvPicPr>
          <p:cNvPr id="14" name="图片 13" descr="图片3"/>
          <p:cNvPicPr>
            <a:picLocks noChangeAspect="1"/>
          </p:cNvPicPr>
          <p:nvPr/>
        </p:nvPicPr>
        <p:blipFill>
          <a:blip r:embed="rId2"/>
          <a:stretch>
            <a:fillRect/>
          </a:stretch>
        </p:blipFill>
        <p:spPr>
          <a:xfrm>
            <a:off x="4499610" y="2571750"/>
            <a:ext cx="2712720" cy="1499870"/>
          </a:xfrm>
          <a:prstGeom prst="rect">
            <a:avLst/>
          </a:prstGeom>
        </p:spPr>
      </p:pic>
      <p:sp>
        <p:nvSpPr>
          <p:cNvPr id="2" name="标题 1"/>
          <p:cNvSpPr>
            <a:spLocks noGrp="1"/>
          </p:cNvSpPr>
          <p:nvPr>
            <p:ph type="title"/>
          </p:nvPr>
        </p:nvSpPr>
        <p:spPr>
          <a:xfrm>
            <a:off x="107950" y="128905"/>
            <a:ext cx="9552305" cy="528955"/>
          </a:xfrm>
        </p:spPr>
        <p:txBody>
          <a:bodyPr>
            <a:normAutofit/>
          </a:bodyPr>
          <a:p>
            <a:r>
              <a:rPr lang="en-US" altLang="zh-CN"/>
              <a:t>Thermal Conductive Applications for Servers</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textbox 106"/>
          <p:cNvSpPr/>
          <p:nvPr/>
        </p:nvSpPr>
        <p:spPr>
          <a:xfrm>
            <a:off x="7668123" y="1060124"/>
            <a:ext cx="1241425" cy="1090294"/>
          </a:xfrm>
          <a:prstGeom prst="rect">
            <a:avLst/>
          </a:prstGeom>
          <a:noFill/>
          <a:ln w="0" cap="flat">
            <a:noFill/>
            <a:prstDash val="solid"/>
            <a:miter lim="0"/>
          </a:ln>
        </p:spPr>
        <p:txBody>
          <a:bodyPr vert="horz" wrap="square" lIns="0" tIns="0" rIns="0" bIns="0"/>
          <a:p>
            <a:pPr algn="l" rtl="0" eaLnBrk="0">
              <a:lnSpc>
                <a:spcPct val="76000"/>
              </a:lnSpc>
            </a:pPr>
            <a:endParaRPr sz="100" dirty="0">
              <a:latin typeface="Arial" panose="020B0604020202020204"/>
              <a:ea typeface="Arial" panose="020B0604020202020204"/>
              <a:cs typeface="Arial" panose="020B0604020202020204"/>
            </a:endParaRPr>
          </a:p>
          <a:p>
            <a:pPr marL="12700" algn="l" rtl="0" eaLnBrk="0">
              <a:lnSpc>
                <a:spcPct val="88000"/>
              </a:lnSpc>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Thermal Interface Materials</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marL="12700" algn="l" rtl="0" eaLnBrk="0">
              <a:lnSpc>
                <a:spcPct val="88000"/>
              </a:lnSpc>
            </a:pP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marL="12700" algn="l" rtl="0" eaLnBrk="0">
              <a:lnSpc>
                <a:spcPct val="88000"/>
              </a:lnSpc>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 Thermal Pads</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marL="12700" algn="l" rtl="0" eaLnBrk="0">
              <a:lnSpc>
                <a:spcPct val="88000"/>
              </a:lnSpc>
            </a:pP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marL="12700" algn="l" rtl="0" eaLnBrk="0">
              <a:lnSpc>
                <a:spcPct val="88000"/>
              </a:lnSpc>
            </a:pP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 Thermal Gel</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nvCxnSpPr>
        <p:spPr>
          <a:xfrm flipH="1">
            <a:off x="899795" y="2058670"/>
            <a:ext cx="926465" cy="1881505"/>
          </a:xfrm>
          <a:prstGeom prst="line">
            <a:avLst/>
          </a:prstGeom>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44500" y="3977005"/>
            <a:ext cx="2559685" cy="996315"/>
          </a:xfrm>
          <a:prstGeom prst="rect">
            <a:avLst/>
          </a:prstGeom>
          <a:noFill/>
        </p:spPr>
        <p:txBody>
          <a:bodyPr wrap="square" rtlCol="0">
            <a:noAutofit/>
          </a:bodyPr>
          <a:p>
            <a:r>
              <a:rPr lang="en-US" altLang="zh-CN" sz="1000"/>
              <a:t>Thermal Pad  </a:t>
            </a:r>
            <a:endParaRPr lang="en-US" altLang="zh-CN" sz="1000"/>
          </a:p>
          <a:p>
            <a:r>
              <a:rPr lang="en-US" altLang="zh-CN" sz="1000"/>
              <a:t>Thermal Conductive Structural Adhesive</a:t>
            </a:r>
            <a:endParaRPr lang="en-US" altLang="zh-CN" sz="1000"/>
          </a:p>
        </p:txBody>
      </p:sp>
      <p:cxnSp>
        <p:nvCxnSpPr>
          <p:cNvPr id="11" name="直接连接符 10"/>
          <p:cNvCxnSpPr/>
          <p:nvPr/>
        </p:nvCxnSpPr>
        <p:spPr>
          <a:xfrm>
            <a:off x="5532120" y="3112135"/>
            <a:ext cx="2136140" cy="179705"/>
          </a:xfrm>
          <a:prstGeom prst="line">
            <a:avLst/>
          </a:prstGeom>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5295900" y="3291840"/>
            <a:ext cx="2372360" cy="214630"/>
          </a:xfrm>
          <a:prstGeom prst="line">
            <a:avLst/>
          </a:prstGeom>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7668260" y="3147695"/>
            <a:ext cx="1375410" cy="398780"/>
          </a:xfrm>
          <a:prstGeom prst="rect">
            <a:avLst/>
          </a:prstGeom>
          <a:noFill/>
        </p:spPr>
        <p:txBody>
          <a:bodyPr wrap="square" rtlCol="0">
            <a:spAutoFit/>
          </a:bodyPr>
          <a:p>
            <a:r>
              <a:rPr lang="en-US" altLang="zh-CN" sz="1000"/>
              <a:t>Thermal Potting Compound</a:t>
            </a:r>
            <a:endParaRPr lang="en-US" altLang="zh-CN" sz="1000"/>
          </a:p>
        </p:txBody>
      </p:sp>
      <p:pic>
        <p:nvPicPr>
          <p:cNvPr id="15" name="图片 14" descr="图片2"/>
          <p:cNvPicPr>
            <a:picLocks noChangeAspect="1"/>
          </p:cNvPicPr>
          <p:nvPr/>
        </p:nvPicPr>
        <p:blipFill>
          <a:blip r:embed="rId3"/>
          <a:stretch>
            <a:fillRect/>
          </a:stretch>
        </p:blipFill>
        <p:spPr>
          <a:xfrm>
            <a:off x="4485640" y="662940"/>
            <a:ext cx="2956560" cy="1487170"/>
          </a:xfrm>
          <a:prstGeom prst="rect">
            <a:avLst/>
          </a:prstGeom>
        </p:spPr>
      </p:pic>
      <p:sp>
        <p:nvSpPr>
          <p:cNvPr id="17" name="文本框 16"/>
          <p:cNvSpPr txBox="1"/>
          <p:nvPr/>
        </p:nvSpPr>
        <p:spPr>
          <a:xfrm>
            <a:off x="3180080" y="1419860"/>
            <a:ext cx="1221740" cy="337185"/>
          </a:xfrm>
          <a:prstGeom prst="rect">
            <a:avLst/>
          </a:prstGeom>
          <a:noFill/>
        </p:spPr>
        <p:txBody>
          <a:bodyPr wrap="square" rtlCol="0">
            <a:spAutoFit/>
          </a:bodyPr>
          <a:p>
            <a:r>
              <a:rPr lang="en-US" altLang="zh-CN" sz="800" b="1"/>
              <a:t>Different types of </a:t>
            </a:r>
            <a:endParaRPr lang="en-US" altLang="zh-CN" sz="800" b="1"/>
          </a:p>
          <a:p>
            <a:r>
              <a:rPr lang="en-US" altLang="zh-CN" sz="800" b="1"/>
              <a:t>conversion board</a:t>
            </a:r>
            <a:endParaRPr lang="zh-CN" altLang="en-US" sz="800" b="1"/>
          </a:p>
        </p:txBody>
      </p:sp>
      <p:sp>
        <p:nvSpPr>
          <p:cNvPr id="18" name="文本框 17"/>
          <p:cNvSpPr txBox="1"/>
          <p:nvPr/>
        </p:nvSpPr>
        <p:spPr>
          <a:xfrm>
            <a:off x="3180080" y="2139950"/>
            <a:ext cx="1221740" cy="337185"/>
          </a:xfrm>
          <a:prstGeom prst="rect">
            <a:avLst/>
          </a:prstGeom>
          <a:noFill/>
        </p:spPr>
        <p:txBody>
          <a:bodyPr wrap="square" rtlCol="0">
            <a:spAutoFit/>
          </a:bodyPr>
          <a:p>
            <a:r>
              <a:rPr lang="en-US" altLang="zh-CN" sz="800" b="1">
                <a:solidFill>
                  <a:srgbClr val="FF0000"/>
                </a:solidFill>
              </a:rPr>
              <a:t>Functional module system</a:t>
            </a:r>
            <a:endParaRPr lang="en-US" altLang="zh-CN" sz="800" b="1">
              <a:solidFill>
                <a:srgbClr val="FF0000"/>
              </a:solidFill>
            </a:endParaRPr>
          </a:p>
        </p:txBody>
      </p:sp>
      <p:sp>
        <p:nvSpPr>
          <p:cNvPr id="19" name="文本框 18"/>
          <p:cNvSpPr txBox="1"/>
          <p:nvPr/>
        </p:nvSpPr>
        <p:spPr>
          <a:xfrm>
            <a:off x="3187065" y="3077845"/>
            <a:ext cx="1221740" cy="337185"/>
          </a:xfrm>
          <a:prstGeom prst="rect">
            <a:avLst/>
          </a:prstGeom>
          <a:noFill/>
        </p:spPr>
        <p:txBody>
          <a:bodyPr wrap="square" rtlCol="0">
            <a:spAutoFit/>
          </a:bodyPr>
          <a:p>
            <a:r>
              <a:rPr lang="en-US" altLang="zh-CN" sz="800" b="1">
                <a:solidFill>
                  <a:srgbClr val="FF0000"/>
                </a:solidFill>
              </a:rPr>
              <a:t>Discrete component system</a:t>
            </a:r>
            <a:endParaRPr lang="en-US" altLang="zh-CN" sz="800" b="1">
              <a:solidFill>
                <a:srgbClr val="FF0000"/>
              </a:solidFill>
            </a:endParaRPr>
          </a:p>
        </p:txBody>
      </p:sp>
      <p:sp>
        <p:nvSpPr>
          <p:cNvPr id="21" name="文本框 20"/>
          <p:cNvSpPr txBox="1"/>
          <p:nvPr/>
        </p:nvSpPr>
        <p:spPr>
          <a:xfrm>
            <a:off x="6283960" y="969010"/>
            <a:ext cx="1221740" cy="306705"/>
          </a:xfrm>
          <a:prstGeom prst="rect">
            <a:avLst/>
          </a:prstGeom>
          <a:noFill/>
        </p:spPr>
        <p:txBody>
          <a:bodyPr wrap="square" rtlCol="0">
            <a:spAutoFit/>
          </a:bodyPr>
          <a:p>
            <a:r>
              <a:rPr lang="en-US" altLang="zh-CN" sz="700" b="1">
                <a:solidFill>
                  <a:srgbClr val="FF0000"/>
                </a:solidFill>
              </a:rPr>
              <a:t>Functional module system</a:t>
            </a:r>
            <a:endParaRPr lang="en-US" altLang="zh-CN" sz="700" b="1">
              <a:solidFill>
                <a:srgbClr val="FF0000"/>
              </a:solidFill>
            </a:endParaRPr>
          </a:p>
        </p:txBody>
      </p:sp>
      <p:sp>
        <p:nvSpPr>
          <p:cNvPr id="22" name="文本框 21"/>
          <p:cNvSpPr txBox="1"/>
          <p:nvPr/>
        </p:nvSpPr>
        <p:spPr>
          <a:xfrm>
            <a:off x="6213475" y="2644140"/>
            <a:ext cx="1221740" cy="306705"/>
          </a:xfrm>
          <a:prstGeom prst="rect">
            <a:avLst/>
          </a:prstGeom>
          <a:noFill/>
        </p:spPr>
        <p:txBody>
          <a:bodyPr wrap="square" rtlCol="0">
            <a:spAutoFit/>
          </a:bodyPr>
          <a:p>
            <a:r>
              <a:rPr lang="en-US" altLang="zh-CN" sz="700" b="1">
                <a:solidFill>
                  <a:srgbClr val="FF0000"/>
                </a:solidFill>
              </a:rPr>
              <a:t>Discrete component system</a:t>
            </a:r>
            <a:endParaRPr lang="en-US" altLang="zh-CN" sz="700"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a:xfrm>
            <a:off x="179705" y="411480"/>
            <a:ext cx="9353550" cy="528955"/>
          </a:xfrm>
        </p:spPr>
        <p:txBody>
          <a:bodyPr>
            <a:normAutofit/>
          </a:bodyPr>
          <a:p>
            <a:r>
              <a:rPr lang="en-US" altLang="zh-CN"/>
              <a:t>Thermal Conductive Applications for Drones</a:t>
            </a:r>
            <a:endParaRPr lang="en-US" altLang="zh-CN"/>
          </a:p>
        </p:txBody>
      </p:sp>
      <p:sp>
        <p:nvSpPr>
          <p:cNvPr id="3" name="内容占位符 2"/>
          <p:cNvSpPr>
            <a:spLocks noGrp="1"/>
          </p:cNvSpPr>
          <p:nvPr>
            <p:ph idx="1"/>
          </p:nvPr>
        </p:nvSpPr>
        <p:spPr/>
        <p:txBody>
          <a:bodyPr/>
          <a:p>
            <a:r>
              <a:rPr lang="en-US" altLang="zh-CN"/>
              <a:t>1</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descr="微信图片_20250325144642"/>
          <p:cNvPicPr>
            <a:picLocks noChangeAspect="1"/>
          </p:cNvPicPr>
          <p:nvPr/>
        </p:nvPicPr>
        <p:blipFill>
          <a:blip r:embed="rId1"/>
          <a:stretch>
            <a:fillRect/>
          </a:stretch>
        </p:blipFill>
        <p:spPr>
          <a:xfrm rot="5400000">
            <a:off x="925830" y="673735"/>
            <a:ext cx="2792730" cy="3708400"/>
          </a:xfrm>
          <a:prstGeom prst="rect">
            <a:avLst/>
          </a:prstGeom>
        </p:spPr>
      </p:pic>
      <p:sp>
        <p:nvSpPr>
          <p:cNvPr id="7" name="线形标注 2 6"/>
          <p:cNvSpPr/>
          <p:nvPr/>
        </p:nvSpPr>
        <p:spPr>
          <a:xfrm>
            <a:off x="4427855" y="1131570"/>
            <a:ext cx="1080135" cy="361315"/>
          </a:xfrm>
          <a:prstGeom prst="borderCallout2">
            <a:avLst>
              <a:gd name="adj1" fmla="val 18698"/>
              <a:gd name="adj2" fmla="val 999"/>
              <a:gd name="adj3" fmla="val 18750"/>
              <a:gd name="adj4" fmla="val -16667"/>
              <a:gd name="adj5" fmla="val 188224"/>
              <a:gd name="adj6" fmla="val -88183"/>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000"/>
              <a:t>Thermal pad or silicone grease</a:t>
            </a:r>
            <a:endParaRPr lang="en-US" altLang="zh-CN" sz="1000"/>
          </a:p>
        </p:txBody>
      </p:sp>
      <p:sp>
        <p:nvSpPr>
          <p:cNvPr id="8" name="线形标注 2 7"/>
          <p:cNvSpPr/>
          <p:nvPr/>
        </p:nvSpPr>
        <p:spPr>
          <a:xfrm>
            <a:off x="4427855" y="1563370"/>
            <a:ext cx="1080135" cy="361315"/>
          </a:xfrm>
          <a:prstGeom prst="borderCallout2">
            <a:avLst>
              <a:gd name="adj1" fmla="val 18698"/>
              <a:gd name="adj2" fmla="val 999"/>
              <a:gd name="adj3" fmla="val 18750"/>
              <a:gd name="adj4" fmla="val -16667"/>
              <a:gd name="adj5" fmla="val 188224"/>
              <a:gd name="adj6" fmla="val -65549"/>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000"/>
              <a:t>Thermal pad or silicone grease</a:t>
            </a:r>
            <a:endParaRPr lang="en-US" altLang="zh-CN" sz="1000"/>
          </a:p>
        </p:txBody>
      </p:sp>
      <p:sp>
        <p:nvSpPr>
          <p:cNvPr id="9" name="线形标注 2 8"/>
          <p:cNvSpPr/>
          <p:nvPr/>
        </p:nvSpPr>
        <p:spPr>
          <a:xfrm>
            <a:off x="4427855" y="1995805"/>
            <a:ext cx="1080135" cy="358140"/>
          </a:xfrm>
          <a:prstGeom prst="borderCallout2">
            <a:avLst>
              <a:gd name="adj1" fmla="val 18698"/>
              <a:gd name="adj2" fmla="val 999"/>
              <a:gd name="adj3" fmla="val 18750"/>
              <a:gd name="adj4" fmla="val -16667"/>
              <a:gd name="adj5" fmla="val 203339"/>
              <a:gd name="adj6" fmla="val -75543"/>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000"/>
              <a:t>Thermal pad or silicone grease</a:t>
            </a:r>
            <a:endParaRPr lang="en-US" altLang="zh-CN" sz="1000"/>
          </a:p>
        </p:txBody>
      </p:sp>
      <p:sp>
        <p:nvSpPr>
          <p:cNvPr id="10" name="线形标注 2 9"/>
          <p:cNvSpPr/>
          <p:nvPr/>
        </p:nvSpPr>
        <p:spPr>
          <a:xfrm>
            <a:off x="4428490" y="2499995"/>
            <a:ext cx="1080135" cy="361315"/>
          </a:xfrm>
          <a:prstGeom prst="borderCallout2">
            <a:avLst>
              <a:gd name="adj1" fmla="val 18698"/>
              <a:gd name="adj2" fmla="val 999"/>
              <a:gd name="adj3" fmla="val 18750"/>
              <a:gd name="adj4" fmla="val -16667"/>
              <a:gd name="adj5" fmla="val 199472"/>
              <a:gd name="adj6" fmla="val -84009"/>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800"/>
              <a:t>Singlecomponent potting adhesive (low viscosity)</a:t>
            </a:r>
            <a:endParaRPr lang="en-US" altLang="zh-CN"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a:xfrm>
            <a:off x="251195" y="195315"/>
            <a:ext cx="8226900" cy="529200"/>
          </a:xfrm>
        </p:spPr>
        <p:txBody>
          <a:bodyPr>
            <a:normAutofit fontScale="90000"/>
          </a:bodyPr>
          <a:p>
            <a:r>
              <a:rPr lang="en-US" altLang="zh-CN"/>
              <a:t>Thermal Conductive Applications for 3C Products</a:t>
            </a:r>
            <a:endParaRPr lang="en-US" altLang="zh-CN"/>
          </a:p>
        </p:txBody>
      </p:sp>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pic>
        <p:nvPicPr>
          <p:cNvPr id="14" name="内容占位符 13"/>
          <p:cNvPicPr>
            <a:picLocks noChangeAspect="1"/>
          </p:cNvPicPr>
          <p:nvPr>
            <p:ph idx="1"/>
          </p:nvPr>
        </p:nvPicPr>
        <p:blipFill>
          <a:blip r:embed="rId1"/>
          <a:stretch>
            <a:fillRect/>
          </a:stretch>
        </p:blipFill>
        <p:spPr>
          <a:xfrm rot="16200000">
            <a:off x="6229985" y="2498090"/>
            <a:ext cx="1181100" cy="2625090"/>
          </a:xfrm>
          <a:prstGeom prst="rect">
            <a:avLst/>
          </a:prstGeom>
        </p:spPr>
      </p:pic>
      <p:cxnSp>
        <p:nvCxnSpPr>
          <p:cNvPr id="15" name="直接连接符 14"/>
          <p:cNvCxnSpPr/>
          <p:nvPr/>
        </p:nvCxnSpPr>
        <p:spPr>
          <a:xfrm flipV="1">
            <a:off x="6372225" y="3148330"/>
            <a:ext cx="287655" cy="503555"/>
          </a:xfrm>
          <a:prstGeom prst="line">
            <a:avLst/>
          </a:prstGeom>
        </p:spPr>
        <p:style>
          <a:lnRef idx="2">
            <a:schemeClr val="accent1"/>
          </a:lnRef>
          <a:fillRef idx="0">
            <a:srgbClr val="FFFFFF"/>
          </a:fillRef>
          <a:effectRef idx="0">
            <a:srgbClr val="FFFFFF"/>
          </a:effectRef>
          <a:fontRef idx="minor">
            <a:schemeClr val="tx1"/>
          </a:fontRef>
        </p:style>
      </p:cxnSp>
      <p:cxnSp>
        <p:nvCxnSpPr>
          <p:cNvPr id="16" name="直接连接符 15"/>
          <p:cNvCxnSpPr>
            <a:stCxn id="18" idx="1"/>
          </p:cNvCxnSpPr>
          <p:nvPr/>
        </p:nvCxnSpPr>
        <p:spPr>
          <a:xfrm flipH="1">
            <a:off x="5940425" y="2896235"/>
            <a:ext cx="647700" cy="683895"/>
          </a:xfrm>
          <a:prstGeom prst="line">
            <a:avLst/>
          </a:prstGeom>
        </p:spPr>
        <p:style>
          <a:lnRef idx="2">
            <a:schemeClr val="accent1"/>
          </a:lnRef>
          <a:fillRef idx="0">
            <a:srgbClr val="FFFFFF"/>
          </a:fillRef>
          <a:effectRef idx="0">
            <a:srgbClr val="FFFFFF"/>
          </a:effectRef>
          <a:fontRef idx="minor">
            <a:schemeClr val="tx1"/>
          </a:fontRef>
        </p:style>
      </p:cxnSp>
      <p:cxnSp>
        <p:nvCxnSpPr>
          <p:cNvPr id="17" name="直接连接符 16"/>
          <p:cNvCxnSpPr>
            <a:endCxn id="18" idx="2"/>
          </p:cNvCxnSpPr>
          <p:nvPr/>
        </p:nvCxnSpPr>
        <p:spPr>
          <a:xfrm flipH="1" flipV="1">
            <a:off x="7108190" y="3147695"/>
            <a:ext cx="128270" cy="627380"/>
          </a:xfrm>
          <a:prstGeom prst="line">
            <a:avLst/>
          </a:prstGeom>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6588125" y="2644140"/>
            <a:ext cx="1040130" cy="503555"/>
          </a:xfrm>
          <a:prstGeom prst="rect">
            <a:avLst/>
          </a:prstGeom>
          <a:noFill/>
        </p:spPr>
        <p:txBody>
          <a:bodyPr wrap="square" rtlCol="0">
            <a:noAutofit/>
          </a:bodyPr>
          <a:p>
            <a:r>
              <a:rPr lang="en-US" altLang="zh-CN" sz="1000"/>
              <a:t>thermal gel</a:t>
            </a:r>
            <a:endParaRPr lang="en-US" altLang="zh-CN" sz="1000"/>
          </a:p>
          <a:p>
            <a:endParaRPr lang="zh-CN" altLang="en-US" sz="1000"/>
          </a:p>
          <a:p>
            <a:r>
              <a:rPr lang="en-US" altLang="zh-CN" sz="1000"/>
              <a:t>thermal pad</a:t>
            </a:r>
            <a:endParaRPr lang="en-US" altLang="zh-CN" sz="1000"/>
          </a:p>
        </p:txBody>
      </p:sp>
      <p:pic>
        <p:nvPicPr>
          <p:cNvPr id="19" name="图片 18"/>
          <p:cNvPicPr>
            <a:picLocks noChangeAspect="1"/>
          </p:cNvPicPr>
          <p:nvPr/>
        </p:nvPicPr>
        <p:blipFill>
          <a:blip r:embed="rId2"/>
          <a:stretch>
            <a:fillRect/>
          </a:stretch>
        </p:blipFill>
        <p:spPr>
          <a:xfrm>
            <a:off x="5706110" y="855980"/>
            <a:ext cx="2331085" cy="1554480"/>
          </a:xfrm>
          <a:prstGeom prst="rect">
            <a:avLst/>
          </a:prstGeom>
        </p:spPr>
      </p:pic>
      <p:cxnSp>
        <p:nvCxnSpPr>
          <p:cNvPr id="20" name="直接连接符 19"/>
          <p:cNvCxnSpPr/>
          <p:nvPr/>
        </p:nvCxnSpPr>
        <p:spPr>
          <a:xfrm flipH="1">
            <a:off x="7019925" y="1635760"/>
            <a:ext cx="72390" cy="1008380"/>
          </a:xfrm>
          <a:prstGeom prst="line">
            <a:avLst/>
          </a:prstGeom>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flipH="1" flipV="1">
            <a:off x="6659880" y="1635760"/>
            <a:ext cx="216535" cy="1008380"/>
          </a:xfrm>
          <a:prstGeom prst="line">
            <a:avLst/>
          </a:prstGeom>
        </p:spPr>
        <p:style>
          <a:lnRef idx="2">
            <a:schemeClr val="accent1"/>
          </a:lnRef>
          <a:fillRef idx="0">
            <a:srgbClr val="FFFFFF"/>
          </a:fillRef>
          <a:effectRef idx="0">
            <a:srgbClr val="FFFFFF"/>
          </a:effectRef>
          <a:fontRef idx="minor">
            <a:schemeClr val="tx1"/>
          </a:fontRef>
        </p:style>
      </p:cxnSp>
      <p:pic>
        <p:nvPicPr>
          <p:cNvPr id="23" name="图片 22"/>
          <p:cNvPicPr>
            <a:picLocks noChangeAspect="1"/>
          </p:cNvPicPr>
          <p:nvPr/>
        </p:nvPicPr>
        <p:blipFill>
          <a:blip r:embed="rId3"/>
          <a:stretch>
            <a:fillRect/>
          </a:stretch>
        </p:blipFill>
        <p:spPr>
          <a:xfrm>
            <a:off x="467360" y="2068195"/>
            <a:ext cx="3590290" cy="2393950"/>
          </a:xfrm>
          <a:prstGeom prst="rect">
            <a:avLst/>
          </a:prstGeom>
        </p:spPr>
      </p:pic>
      <p:cxnSp>
        <p:nvCxnSpPr>
          <p:cNvPr id="24" name="直接连接符 23"/>
          <p:cNvCxnSpPr/>
          <p:nvPr/>
        </p:nvCxnSpPr>
        <p:spPr>
          <a:xfrm flipV="1">
            <a:off x="1002665" y="1708150"/>
            <a:ext cx="328930" cy="1144905"/>
          </a:xfrm>
          <a:prstGeom prst="line">
            <a:avLst/>
          </a:prstGeom>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flipH="1" flipV="1">
            <a:off x="1691640" y="1708150"/>
            <a:ext cx="409575" cy="1116330"/>
          </a:xfrm>
          <a:prstGeom prst="line">
            <a:avLst/>
          </a:prstGeom>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H="1" flipV="1">
            <a:off x="2411730" y="1708150"/>
            <a:ext cx="265430" cy="1116330"/>
          </a:xfrm>
          <a:prstGeom prst="line">
            <a:avLst/>
          </a:prstGeom>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flipH="1">
            <a:off x="1115695" y="1708150"/>
            <a:ext cx="360045" cy="2016125"/>
          </a:xfrm>
          <a:prstGeom prst="line">
            <a:avLst/>
          </a:prstGeom>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a:off x="2051685" y="1708150"/>
            <a:ext cx="360045" cy="1511935"/>
          </a:xfrm>
          <a:prstGeom prst="line">
            <a:avLst/>
          </a:prstGeom>
        </p:spPr>
        <p:style>
          <a:lnRef idx="2">
            <a:schemeClr val="accent1"/>
          </a:lnRef>
          <a:fillRef idx="0">
            <a:srgbClr val="FFFFFF"/>
          </a:fillRef>
          <a:effectRef idx="0">
            <a:srgbClr val="FFFFFF"/>
          </a:effectRef>
          <a:fontRef idx="minor">
            <a:schemeClr val="tx1"/>
          </a:fontRef>
        </p:style>
      </p:cxnSp>
      <p:cxnSp>
        <p:nvCxnSpPr>
          <p:cNvPr id="30" name="直接连接符 29"/>
          <p:cNvCxnSpPr/>
          <p:nvPr/>
        </p:nvCxnSpPr>
        <p:spPr>
          <a:xfrm>
            <a:off x="2771775" y="1708150"/>
            <a:ext cx="1008380" cy="2016125"/>
          </a:xfrm>
          <a:prstGeom prst="line">
            <a:avLst/>
          </a:prstGeom>
        </p:spPr>
        <p:style>
          <a:lnRef idx="2">
            <a:schemeClr val="accent1"/>
          </a:lnRef>
          <a:fillRef idx="0">
            <a:srgbClr val="FFFFFF"/>
          </a:fillRef>
          <a:effectRef idx="0">
            <a:srgbClr val="FFFFFF"/>
          </a:effectRef>
          <a:fontRef idx="minor">
            <a:schemeClr val="tx1"/>
          </a:fontRef>
        </p:style>
      </p:cxnSp>
      <p:sp>
        <p:nvSpPr>
          <p:cNvPr id="32" name="圆角矩形 31"/>
          <p:cNvSpPr/>
          <p:nvPr/>
        </p:nvSpPr>
        <p:spPr>
          <a:xfrm>
            <a:off x="539750" y="1060450"/>
            <a:ext cx="3456305" cy="647700"/>
          </a:xfrm>
          <a:prstGeom prst="roundRect">
            <a:avLst/>
          </a:prstGeom>
          <a:solidFill>
            <a:schemeClr val="accent1">
              <a:lumMod val="40000"/>
              <a:lumOff val="60000"/>
            </a:scheme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t> - Thermal Grease</a:t>
            </a:r>
            <a:endParaRPr lang="en-US" altLang="zh-CN"/>
          </a:p>
          <a:p>
            <a:pPr algn="l"/>
            <a:r>
              <a:rPr lang="en-US" altLang="zh-CN"/>
              <a:t>- Thermal Pad</a:t>
            </a:r>
            <a:endParaRPr lang="en-US" altLang="zh-CN"/>
          </a:p>
          <a:p>
            <a:pPr algn="l"/>
            <a:r>
              <a:rPr lang="en-US" altLang="zh-CN"/>
              <a:t> - Thermal Gel</a:t>
            </a:r>
            <a:endParaRPr lang="en-US" altLang="zh-CN"/>
          </a:p>
        </p:txBody>
      </p:sp>
      <p:sp>
        <p:nvSpPr>
          <p:cNvPr id="33" name="文本框 32"/>
          <p:cNvSpPr txBox="1"/>
          <p:nvPr/>
        </p:nvSpPr>
        <p:spPr>
          <a:xfrm>
            <a:off x="1835785" y="4588510"/>
            <a:ext cx="1151255" cy="275590"/>
          </a:xfrm>
          <a:prstGeom prst="rect">
            <a:avLst/>
          </a:prstGeom>
          <a:noFill/>
        </p:spPr>
        <p:txBody>
          <a:bodyPr wrap="square" rtlCol="0">
            <a:spAutoFit/>
          </a:bodyPr>
          <a:p>
            <a:r>
              <a:rPr lang="en-US" altLang="zh-CN" sz="1200"/>
              <a:t>PC</a:t>
            </a:r>
            <a:endParaRPr lang="en-US" altLang="zh-CN" sz="1200"/>
          </a:p>
        </p:txBody>
      </p:sp>
      <p:sp>
        <p:nvSpPr>
          <p:cNvPr id="34" name="文本框 33"/>
          <p:cNvSpPr txBox="1"/>
          <p:nvPr/>
        </p:nvSpPr>
        <p:spPr>
          <a:xfrm>
            <a:off x="6557010" y="411480"/>
            <a:ext cx="679450" cy="275590"/>
          </a:xfrm>
          <a:prstGeom prst="rect">
            <a:avLst/>
          </a:prstGeom>
          <a:noFill/>
        </p:spPr>
        <p:txBody>
          <a:bodyPr wrap="square" rtlCol="0">
            <a:spAutoFit/>
          </a:bodyPr>
          <a:p>
            <a:r>
              <a:rPr lang="en-US" altLang="zh-CN" sz="1200"/>
              <a:t>Router</a:t>
            </a:r>
            <a:endParaRPr lang="en-US" altLang="zh-CN" sz="1200"/>
          </a:p>
        </p:txBody>
      </p:sp>
      <p:sp>
        <p:nvSpPr>
          <p:cNvPr id="35" name="文本框 34"/>
          <p:cNvSpPr txBox="1"/>
          <p:nvPr/>
        </p:nvSpPr>
        <p:spPr>
          <a:xfrm>
            <a:off x="6657975" y="4588510"/>
            <a:ext cx="969645" cy="275590"/>
          </a:xfrm>
          <a:prstGeom prst="rect">
            <a:avLst/>
          </a:prstGeom>
          <a:noFill/>
        </p:spPr>
        <p:txBody>
          <a:bodyPr wrap="square" rtlCol="0">
            <a:spAutoFit/>
          </a:bodyPr>
          <a:p>
            <a:r>
              <a:rPr lang="en-US" altLang="zh-CN" sz="1200"/>
              <a:t>PHONE</a:t>
            </a:r>
            <a:endParaRPr lang="en-US" altLang="zh-CN"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low-altitude flight</a:t>
            </a:r>
            <a:endParaRPr lang="en-US" altLang="zh-CN"/>
          </a:p>
        </p:txBody>
      </p:sp>
      <p:sp>
        <p:nvSpPr>
          <p:cNvPr id="4" name="内容占位符 3"/>
          <p:cNvSpPr/>
          <p:nvPr>
            <p:ph idx="1"/>
          </p:nvPr>
        </p:nvSpPr>
        <p:spPr>
          <a:xfrm>
            <a:off x="8676640" y="4371975"/>
            <a:ext cx="220980" cy="399415"/>
          </a:xfrm>
        </p:spPr>
        <p:txBody>
          <a:bodyPr>
            <a:normAutofit fontScale="90000" lnSpcReduction="20000"/>
          </a:bodyPr>
          <a:p>
            <a:r>
              <a:rPr lang="en-US" altLang="zh-CN"/>
              <a:t>.</a:t>
            </a:r>
            <a:endParaRPr lang="en-US" altLang="zh-CN"/>
          </a:p>
        </p:txBody>
      </p:sp>
      <p:pic>
        <p:nvPicPr>
          <p:cNvPr id="7" name="图片 6"/>
          <p:cNvPicPr>
            <a:picLocks noChangeAspect="1"/>
          </p:cNvPicPr>
          <p:nvPr/>
        </p:nvPicPr>
        <p:blipFill>
          <a:blip r:embed="rId1"/>
          <a:stretch>
            <a:fillRect/>
          </a:stretch>
        </p:blipFill>
        <p:spPr>
          <a:xfrm>
            <a:off x="539750" y="1347470"/>
            <a:ext cx="5078095" cy="3385820"/>
          </a:xfrm>
          <a:prstGeom prst="rect">
            <a:avLst/>
          </a:prstGeom>
        </p:spPr>
      </p:pic>
      <p:cxnSp>
        <p:nvCxnSpPr>
          <p:cNvPr id="14" name="肘形连接符 13"/>
          <p:cNvCxnSpPr/>
          <p:nvPr/>
        </p:nvCxnSpPr>
        <p:spPr>
          <a:xfrm flipV="1">
            <a:off x="4867275" y="2787650"/>
            <a:ext cx="2225040" cy="622935"/>
          </a:xfrm>
          <a:prstGeom prst="bentConnector3">
            <a:avLst>
              <a:gd name="adj1" fmla="val 50029"/>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肘形连接符 14"/>
          <p:cNvCxnSpPr/>
          <p:nvPr/>
        </p:nvCxnSpPr>
        <p:spPr>
          <a:xfrm flipV="1">
            <a:off x="3707765" y="2139950"/>
            <a:ext cx="3384550" cy="1080135"/>
          </a:xfrm>
          <a:prstGeom prst="bentConnector3">
            <a:avLst>
              <a:gd name="adj1" fmla="val 50019"/>
            </a:avLst>
          </a:prstGeom>
          <a:ln>
            <a:tailEnd type="arrow"/>
          </a:ln>
        </p:spPr>
        <p:style>
          <a:lnRef idx="2">
            <a:schemeClr val="accent1"/>
          </a:lnRef>
          <a:fillRef idx="0">
            <a:srgbClr val="FFFFFF"/>
          </a:fillRef>
          <a:effectRef idx="0">
            <a:srgbClr val="FFFFFF"/>
          </a:effectRef>
          <a:fontRef idx="minor">
            <a:schemeClr val="tx1"/>
          </a:fontRef>
        </p:style>
      </p:cxnSp>
      <p:cxnSp>
        <p:nvCxnSpPr>
          <p:cNvPr id="16" name="肘形连接符 15"/>
          <p:cNvCxnSpPr/>
          <p:nvPr/>
        </p:nvCxnSpPr>
        <p:spPr>
          <a:xfrm flipV="1">
            <a:off x="3092450" y="1563370"/>
            <a:ext cx="3999865" cy="771525"/>
          </a:xfrm>
          <a:prstGeom prst="bentConnector3">
            <a:avLst>
              <a:gd name="adj1" fmla="val 50008"/>
            </a:avLst>
          </a:prstGeom>
          <a:ln>
            <a:tailEnd type="arrow"/>
          </a:ln>
        </p:spPr>
        <p:style>
          <a:lnRef idx="2">
            <a:schemeClr val="accent1"/>
          </a:lnRef>
          <a:fillRef idx="0">
            <a:srgbClr val="FFFFFF"/>
          </a:fillRef>
          <a:effectRef idx="0">
            <a:srgbClr val="FFFFFF"/>
          </a:effectRef>
          <a:fontRef idx="minor">
            <a:schemeClr val="tx1"/>
          </a:fontRef>
        </p:style>
      </p:cxnSp>
      <p:sp>
        <p:nvSpPr>
          <p:cNvPr id="17" name="圆角矩形 16"/>
          <p:cNvSpPr/>
          <p:nvPr/>
        </p:nvSpPr>
        <p:spPr>
          <a:xfrm>
            <a:off x="5796280" y="1059815"/>
            <a:ext cx="1136015" cy="43243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t>Thermal Potting Compound</a:t>
            </a:r>
            <a:endParaRPr lang="en-US" altLang="zh-CN" sz="900"/>
          </a:p>
        </p:txBody>
      </p:sp>
      <p:sp>
        <p:nvSpPr>
          <p:cNvPr id="18" name="圆角矩形 17"/>
          <p:cNvSpPr/>
          <p:nvPr/>
        </p:nvSpPr>
        <p:spPr>
          <a:xfrm>
            <a:off x="5796280" y="1707515"/>
            <a:ext cx="1136015" cy="43243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t>Thermal Gel</a:t>
            </a:r>
            <a:endParaRPr lang="en-US" altLang="zh-CN" sz="900"/>
          </a:p>
          <a:p>
            <a:pPr algn="ctr"/>
            <a:r>
              <a:rPr lang="en-US" altLang="zh-CN" sz="900"/>
              <a:t>Thermal Pad</a:t>
            </a:r>
            <a:endParaRPr lang="en-US" altLang="zh-CN" sz="900"/>
          </a:p>
        </p:txBody>
      </p:sp>
      <p:sp>
        <p:nvSpPr>
          <p:cNvPr id="19" name="圆角矩形 18"/>
          <p:cNvSpPr/>
          <p:nvPr/>
        </p:nvSpPr>
        <p:spPr>
          <a:xfrm>
            <a:off x="5796280" y="2283460"/>
            <a:ext cx="1136015" cy="43243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t>Thermal Gel</a:t>
            </a:r>
            <a:endParaRPr lang="en-US" altLang="zh-CN" sz="900"/>
          </a:p>
          <a:p>
            <a:pPr algn="ctr"/>
            <a:r>
              <a:rPr lang="en-US" altLang="zh-CN" sz="900"/>
              <a:t>Thermal Pad</a:t>
            </a:r>
            <a:endParaRPr lang="en-US" altLang="zh-CN" sz="900"/>
          </a:p>
          <a:p>
            <a:pPr algn="ctr"/>
            <a:r>
              <a:rPr lang="en-US" altLang="zh-CN" sz="900"/>
              <a:t>Thermal Paste</a:t>
            </a:r>
            <a:endParaRPr lang="en-US" altLang="zh-CN"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a:xfrm>
            <a:off x="264795" y="456565"/>
            <a:ext cx="9017635" cy="528955"/>
          </a:xfrm>
        </p:spPr>
        <p:txBody>
          <a:bodyPr>
            <a:normAutofit fontScale="90000"/>
          </a:bodyPr>
          <a:p>
            <a:r>
              <a:rPr lang="en-US" altLang="zh-CN"/>
              <a:t>The application of 5G communication base stations</a:t>
            </a:r>
            <a:endParaRPr lang="en-US" altLang="zh-CN"/>
          </a:p>
        </p:txBody>
      </p:sp>
      <p:pic>
        <p:nvPicPr>
          <p:cNvPr id="6" name="图片 5"/>
          <p:cNvPicPr>
            <a:picLocks noChangeAspect="1"/>
          </p:cNvPicPr>
          <p:nvPr/>
        </p:nvPicPr>
        <p:blipFill>
          <a:blip r:embed="rId1"/>
          <a:stretch>
            <a:fillRect/>
          </a:stretch>
        </p:blipFill>
        <p:spPr>
          <a:xfrm>
            <a:off x="828040" y="1492250"/>
            <a:ext cx="2762885" cy="2074545"/>
          </a:xfrm>
          <a:prstGeom prst="rect">
            <a:avLst/>
          </a:prstGeom>
        </p:spPr>
      </p:pic>
      <p:pic>
        <p:nvPicPr>
          <p:cNvPr id="8" name="图片 7"/>
          <p:cNvPicPr>
            <a:picLocks noChangeAspect="1"/>
          </p:cNvPicPr>
          <p:nvPr/>
        </p:nvPicPr>
        <p:blipFill>
          <a:blip r:embed="rId2"/>
          <a:stretch>
            <a:fillRect/>
          </a:stretch>
        </p:blipFill>
        <p:spPr>
          <a:xfrm>
            <a:off x="4787900" y="1492250"/>
            <a:ext cx="2701290" cy="2073910"/>
          </a:xfrm>
          <a:prstGeom prst="rect">
            <a:avLst/>
          </a:prstGeom>
        </p:spPr>
      </p:pic>
      <p:sp>
        <p:nvSpPr>
          <p:cNvPr id="9" name="文本框 8"/>
          <p:cNvSpPr txBox="1"/>
          <p:nvPr/>
        </p:nvSpPr>
        <p:spPr>
          <a:xfrm>
            <a:off x="1092200" y="3924300"/>
            <a:ext cx="2719070" cy="368300"/>
          </a:xfrm>
          <a:prstGeom prst="rect">
            <a:avLst/>
          </a:prstGeom>
          <a:noFill/>
        </p:spPr>
        <p:txBody>
          <a:bodyPr wrap="square" rtlCol="0">
            <a:spAutoFit/>
          </a:bodyPr>
          <a:p>
            <a:r>
              <a:rPr lang="en-US" altLang="zh-CN"/>
              <a:t>One-component gel</a:t>
            </a:r>
            <a:endParaRPr lang="en-US" altLang="zh-CN"/>
          </a:p>
        </p:txBody>
      </p:sp>
      <p:sp>
        <p:nvSpPr>
          <p:cNvPr id="10" name="文本框 9"/>
          <p:cNvSpPr txBox="1"/>
          <p:nvPr/>
        </p:nvSpPr>
        <p:spPr>
          <a:xfrm>
            <a:off x="1691640" y="1123950"/>
            <a:ext cx="885825" cy="368300"/>
          </a:xfrm>
          <a:prstGeom prst="rect">
            <a:avLst/>
          </a:prstGeom>
          <a:noFill/>
        </p:spPr>
        <p:txBody>
          <a:bodyPr wrap="square" rtlCol="0">
            <a:spAutoFit/>
          </a:bodyPr>
          <a:p>
            <a:r>
              <a:rPr lang="en-US" altLang="zh-CN"/>
              <a:t>Front</a:t>
            </a:r>
            <a:endParaRPr lang="en-US" altLang="zh-CN"/>
          </a:p>
        </p:txBody>
      </p:sp>
      <p:sp>
        <p:nvSpPr>
          <p:cNvPr id="11" name="文本框 10"/>
          <p:cNvSpPr txBox="1"/>
          <p:nvPr/>
        </p:nvSpPr>
        <p:spPr>
          <a:xfrm>
            <a:off x="5786120" y="1123950"/>
            <a:ext cx="704850" cy="368300"/>
          </a:xfrm>
          <a:prstGeom prst="rect">
            <a:avLst/>
          </a:prstGeom>
          <a:noFill/>
        </p:spPr>
        <p:txBody>
          <a:bodyPr wrap="square" rtlCol="0">
            <a:spAutoFit/>
          </a:bodyPr>
          <a:p>
            <a:r>
              <a:rPr lang="en-US" altLang="zh-CN"/>
              <a:t>Back</a:t>
            </a:r>
            <a:endParaRPr lang="en-US" altLang="zh-CN"/>
          </a:p>
        </p:txBody>
      </p:sp>
      <p:sp>
        <p:nvSpPr>
          <p:cNvPr id="12" name="文本框 11"/>
          <p:cNvSpPr txBox="1"/>
          <p:nvPr/>
        </p:nvSpPr>
        <p:spPr>
          <a:xfrm>
            <a:off x="4814570" y="3940175"/>
            <a:ext cx="3899535" cy="368300"/>
          </a:xfrm>
          <a:prstGeom prst="rect">
            <a:avLst/>
          </a:prstGeom>
          <a:noFill/>
        </p:spPr>
        <p:txBody>
          <a:bodyPr wrap="square" rtlCol="0">
            <a:spAutoFit/>
          </a:bodyPr>
          <a:p>
            <a:r>
              <a:rPr lang="en-US" altLang="zh-CN"/>
              <a:t>One-component gel, thermal pad</a:t>
            </a:r>
            <a:endParaRPr lang="en-US" altLang="zh-CN"/>
          </a:p>
        </p:txBody>
      </p:sp>
      <p:sp>
        <p:nvSpPr>
          <p:cNvPr id="4" name="内容占位符 3"/>
          <p:cNvSpPr/>
          <p:nvPr>
            <p:ph idx="1"/>
          </p:nvPr>
        </p:nvSpPr>
        <p:spPr>
          <a:xfrm>
            <a:off x="8676640" y="4371975"/>
            <a:ext cx="220980" cy="399415"/>
          </a:xfrm>
        </p:spPr>
        <p:txBody>
          <a:bodyPr>
            <a:normAutofit fontScale="90000" lnSpcReduction="20000"/>
          </a:bodyPr>
          <a:p>
            <a:r>
              <a:rPr lang="en-US" altLang="zh-CN"/>
              <a:t>.</a:t>
            </a:r>
            <a:endParaRPr lang="en-US" alt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a:t>Optical Module Applications</a:t>
            </a:r>
            <a:endParaRPr lang="en-US" altLang="zh-CN"/>
          </a:p>
        </p:txBody>
      </p:sp>
      <p:pic>
        <p:nvPicPr>
          <p:cNvPr id="6" name="内容占位符 5"/>
          <p:cNvPicPr>
            <a:picLocks noChangeAspect="1"/>
          </p:cNvPicPr>
          <p:nvPr>
            <p:ph idx="1"/>
          </p:nvPr>
        </p:nvPicPr>
        <p:blipFill>
          <a:blip r:embed="rId1"/>
          <a:stretch>
            <a:fillRect/>
          </a:stretch>
        </p:blipFill>
        <p:spPr>
          <a:xfrm>
            <a:off x="772160" y="2524125"/>
            <a:ext cx="4494530" cy="2009140"/>
          </a:xfrm>
          <a:prstGeom prst="rect">
            <a:avLst/>
          </a:prstGeom>
        </p:spPr>
      </p:pic>
      <p:sp>
        <p:nvSpPr>
          <p:cNvPr id="4" name="页脚占位符 3"/>
          <p:cNvSpPr>
            <a:spLocks noGrp="1"/>
          </p:cNvSpPr>
          <p:nvPr>
            <p:ph type="ftr" sz="quarter" idx="11"/>
          </p:nvPr>
        </p:nvSpPr>
        <p:spPr/>
        <p:txBody>
          <a:bodyPr/>
          <a:p>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cxnSp>
        <p:nvCxnSpPr>
          <p:cNvPr id="7" name="直接连接符 6"/>
          <p:cNvCxnSpPr>
            <a:endCxn id="11" idx="2"/>
          </p:cNvCxnSpPr>
          <p:nvPr/>
        </p:nvCxnSpPr>
        <p:spPr>
          <a:xfrm flipH="1" flipV="1">
            <a:off x="2832100" y="2254885"/>
            <a:ext cx="948055" cy="1109345"/>
          </a:xfrm>
          <a:prstGeom prst="line">
            <a:avLst/>
          </a:prstGeom>
        </p:spPr>
        <p:style>
          <a:lnRef idx="2">
            <a:schemeClr val="accent1"/>
          </a:lnRef>
          <a:fillRef idx="0">
            <a:srgbClr val="FFFFFF"/>
          </a:fillRef>
          <a:effectRef idx="0">
            <a:srgbClr val="FFFFFF"/>
          </a:effectRef>
          <a:fontRef idx="minor">
            <a:schemeClr val="tx1"/>
          </a:fontRef>
        </p:style>
      </p:cxnSp>
      <p:cxnSp>
        <p:nvCxnSpPr>
          <p:cNvPr id="8" name="直接连接符 7"/>
          <p:cNvCxnSpPr>
            <a:stCxn id="11" idx="2"/>
          </p:cNvCxnSpPr>
          <p:nvPr/>
        </p:nvCxnSpPr>
        <p:spPr>
          <a:xfrm flipH="1">
            <a:off x="1619885" y="2254885"/>
            <a:ext cx="1212215" cy="1325245"/>
          </a:xfrm>
          <a:prstGeom prst="line">
            <a:avLst/>
          </a:prstGeom>
        </p:spPr>
        <p:style>
          <a:lnRef idx="2">
            <a:schemeClr val="accent1"/>
          </a:lnRef>
          <a:fillRef idx="0">
            <a:srgbClr val="FFFFFF"/>
          </a:fillRef>
          <a:effectRef idx="0">
            <a:srgbClr val="FFFFFF"/>
          </a:effectRef>
          <a:fontRef idx="minor">
            <a:schemeClr val="tx1"/>
          </a:fontRef>
        </p:style>
      </p:cxnSp>
      <p:cxnSp>
        <p:nvCxnSpPr>
          <p:cNvPr id="9" name="直接连接符 8"/>
          <p:cNvCxnSpPr>
            <a:stCxn id="11" idx="2"/>
          </p:cNvCxnSpPr>
          <p:nvPr/>
        </p:nvCxnSpPr>
        <p:spPr>
          <a:xfrm flipH="1">
            <a:off x="2051685" y="2254885"/>
            <a:ext cx="780415" cy="1252855"/>
          </a:xfrm>
          <a:prstGeom prst="line">
            <a:avLst/>
          </a:prstGeom>
        </p:spPr>
        <p:style>
          <a:lnRef idx="2">
            <a:schemeClr val="accent1"/>
          </a:lnRef>
          <a:fillRef idx="0">
            <a:srgbClr val="FFFFFF"/>
          </a:fillRef>
          <a:effectRef idx="0">
            <a:srgbClr val="FFFFFF"/>
          </a:effectRef>
          <a:fontRef idx="minor">
            <a:schemeClr val="tx1"/>
          </a:fontRef>
        </p:style>
      </p:cxnSp>
      <p:sp>
        <p:nvSpPr>
          <p:cNvPr id="11" name="圆角矩形 10"/>
          <p:cNvSpPr/>
          <p:nvPr/>
        </p:nvSpPr>
        <p:spPr>
          <a:xfrm>
            <a:off x="1908175" y="1823085"/>
            <a:ext cx="1847850" cy="4318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Low-volatility thermal pad</a:t>
            </a:r>
            <a:endParaRPr lang="en-US" altLang="zh-CN"/>
          </a:p>
        </p:txBody>
      </p:sp>
      <p:pic>
        <p:nvPicPr>
          <p:cNvPr id="12" name="图片 11"/>
          <p:cNvPicPr>
            <a:picLocks noChangeAspect="1"/>
          </p:cNvPicPr>
          <p:nvPr/>
        </p:nvPicPr>
        <p:blipFill>
          <a:blip r:embed="rId2"/>
          <a:stretch>
            <a:fillRect/>
          </a:stretch>
        </p:blipFill>
        <p:spPr>
          <a:xfrm rot="5400000">
            <a:off x="5424805" y="1286510"/>
            <a:ext cx="3712210" cy="181800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1_1*a*1"/>
  <p:tag name="KSO_WM_TEMPLATE_CATEGORY" val="custom"/>
  <p:tag name="KSO_WM_TEMPLATE_INDEX" val="20230311"/>
  <p:tag name="KSO_WM_UNIT_LAYERLEVEL" val="1"/>
  <p:tag name="KSO_WM_TAG_VERSION" val="3.0"/>
  <p:tag name="KSO_WM_BEAUTIFY_FLAG" val="#wm#"/>
  <p:tag name="KSO_WM_UNIT_CONTENT_GROUP_TYPE" val="contentchip"/>
  <p:tag name="KSO_WM_UNIT_PRESET_TEXT" val="添加文档标题"/>
  <p:tag name="KSO_WM_UNIT_TEXT_TYPE" val="1"/>
</p:tagLst>
</file>

<file path=ppt/tags/tag64.xml><?xml version="1.0" encoding="utf-8"?>
<p:tagLst xmlns:p="http://schemas.openxmlformats.org/presentationml/2006/main">
  <p:tag name="KSO_WM_SLIDE_ID" val="custom20230311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0311"/>
  <p:tag name="KSO_WM_SLIDE_LAYOUT" val="a_b_f"/>
  <p:tag name="KSO_WM_SLIDE_LAYOUT_CNT" val="1_1_1"/>
  <p:tag name="KSO_WM_TEMPLATE_THUMBS_INDEX" val="1、9"/>
  <p:tag name="KSO_WM_SLIDE_CONTENT_AREA" val="{&quot;left&quot;:&quot;312.85&quot;,&quot;top&quot;:&quot;117.3&quot;,&quot;width&quot;:&quot;619.95&quot;,&quot;height&quot;:&quot;244.5&quot;}"/>
</p:tagLst>
</file>

<file path=ppt/tags/tag65.xml><?xml version="1.0" encoding="utf-8"?>
<p:tagLst xmlns:p="http://schemas.openxmlformats.org/presentationml/2006/main">
  <p:tag name="COMMONDATA" val="eyJoZGlkIjoiNDRkY2I5NTJkYzI5NDllMDZlN2Q4ZmI2M2RkZmU4NDUifQ=="/>
  <p:tag name="KSO_WPP_MARK_KEY" val="8b7d1142-7811-43fe-8b46-1e4d38fc55a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6591</Words>
  <Application>WPS 演示</Application>
  <PresentationFormat>全屏显示(16:9)</PresentationFormat>
  <Paragraphs>291</Paragraphs>
  <Slides>17</Slides>
  <Notes>16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Arial</vt:lpstr>
      <vt:lpstr>宋体</vt:lpstr>
      <vt:lpstr>Wingdings</vt:lpstr>
      <vt:lpstr>Wingdings</vt:lpstr>
      <vt:lpstr>微软雅黑 Light</vt:lpstr>
      <vt:lpstr>Calibri</vt:lpstr>
      <vt:lpstr>Arial</vt:lpstr>
      <vt:lpstr>微软雅黑</vt:lpstr>
      <vt:lpstr>Arial Unicode MS</vt:lpstr>
      <vt:lpstr>自定义设计方案</vt:lpstr>
      <vt:lpstr>The overall solution for thermal interface materials</vt:lpstr>
      <vt:lpstr>Yacht Thermal Conductive Part</vt:lpstr>
      <vt:lpstr>Thermal Conductive Part</vt:lpstr>
      <vt:lpstr>Thermal Conductive Applications for Servers</vt:lpstr>
      <vt:lpstr>Thermal Conductive Applications for Drones</vt:lpstr>
      <vt:lpstr>Thermal Conductive Applications for 3C Products</vt:lpstr>
      <vt:lpstr>low-altitude flight</vt:lpstr>
      <vt:lpstr>The application of 5G communication base stations</vt:lpstr>
      <vt:lpstr>Optical Module Applications</vt:lpstr>
      <vt:lpstr>Application of PCS (Power Conversion System)</vt:lpstr>
      <vt:lpstr>Application - Battery Pack</vt:lpstr>
      <vt:lpstr>Application - Motor Potting</vt:lpstr>
      <vt:lpstr>Epoxy Potting Compound Key Characteristics</vt:lpstr>
      <vt:lpstr>Power supply module</vt:lpstr>
      <vt:lpstr>Applications - Sensors and Connectors</vt:lpstr>
      <vt:lpstr>Application context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国际事业部推广计划</dc:title>
  <dc:creator>97648</dc:creator>
  <cp:lastModifiedBy>Admin</cp:lastModifiedBy>
  <cp:revision>240</cp:revision>
  <dcterms:created xsi:type="dcterms:W3CDTF">2021-03-27T06:16:00Z</dcterms:created>
  <dcterms:modified xsi:type="dcterms:W3CDTF">2025-05-12T01:51:01Z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5CC9B6E1DE894732B54C600B36BEAA49_13</vt:lpwstr>
  </property>
  <property fmtid="{D5CDD505-2E9C-101B-9397-08002B2CF9AE}" pid="3" name="KSOProductBuildVer">
    <vt:lpwstr>2052-12.1.0.20784</vt:lpwstr>
  </property>
</Properties>
</file>